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1"/>
  </p:sldMasterIdLst>
  <p:notesMasterIdLst>
    <p:notesMasterId r:id="rId31"/>
  </p:notesMasterIdLst>
  <p:handoutMasterIdLst>
    <p:handoutMasterId r:id="rId32"/>
  </p:handoutMasterIdLst>
  <p:sldIdLst>
    <p:sldId id="269" r:id="rId2"/>
    <p:sldId id="730" r:id="rId3"/>
    <p:sldId id="307" r:id="rId4"/>
    <p:sldId id="309" r:id="rId5"/>
    <p:sldId id="301" r:id="rId6"/>
    <p:sldId id="286" r:id="rId7"/>
    <p:sldId id="583" r:id="rId8"/>
    <p:sldId id="308" r:id="rId9"/>
    <p:sldId id="270" r:id="rId10"/>
    <p:sldId id="586" r:id="rId11"/>
    <p:sldId id="729" r:id="rId12"/>
    <p:sldId id="721" r:id="rId13"/>
    <p:sldId id="728" r:id="rId14"/>
    <p:sldId id="585" r:id="rId15"/>
    <p:sldId id="588" r:id="rId16"/>
    <p:sldId id="288" r:id="rId17"/>
    <p:sldId id="287" r:id="rId18"/>
    <p:sldId id="289" r:id="rId19"/>
    <p:sldId id="290" r:id="rId20"/>
    <p:sldId id="297" r:id="rId21"/>
    <p:sldId id="291" r:id="rId22"/>
    <p:sldId id="292" r:id="rId23"/>
    <p:sldId id="293" r:id="rId24"/>
    <p:sldId id="296" r:id="rId25"/>
    <p:sldId id="294" r:id="rId26"/>
    <p:sldId id="295" r:id="rId27"/>
    <p:sldId id="303" r:id="rId28"/>
    <p:sldId id="304" r:id="rId29"/>
    <p:sldId id="29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2429"/>
    <a:srgbClr val="2D2E3F"/>
    <a:srgbClr val="818188"/>
    <a:srgbClr val="A1ACAB"/>
    <a:srgbClr val="9FACAC"/>
    <a:srgbClr val="DFDFE9"/>
    <a:srgbClr val="F8F8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6"/>
    <p:restoredTop sz="94630"/>
  </p:normalViewPr>
  <p:slideViewPr>
    <p:cSldViewPr snapToGrid="0" snapToObjects="1">
      <p:cViewPr varScale="1">
        <p:scale>
          <a:sx n="118" d="100"/>
          <a:sy n="118" d="100"/>
        </p:scale>
        <p:origin x="376" y="19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0" d="100"/>
          <a:sy n="90" d="100"/>
        </p:scale>
        <p:origin x="2632" y="21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CF679B-1E5E-4493-A799-1386E4007447}" type="datetimeFigureOut">
              <a:rPr lang="pl-PL" smtClean="0"/>
              <a:t>31.07.2021</a:t>
            </a:fld>
            <a:endParaRPr lang="pl-PL"/>
          </a:p>
        </p:txBody>
      </p:sp>
      <p:sp>
        <p:nvSpPr>
          <p:cNvPr id="4" name="Symbol zastępczy stop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C96F72-73EE-4F5A-A293-958D3651BB9F}" type="slidenum">
              <a:rPr lang="pl-PL" smtClean="0"/>
              <a:t>‹#›</a:t>
            </a:fld>
            <a:endParaRPr lang="pl-PL"/>
          </a:p>
        </p:txBody>
      </p:sp>
    </p:spTree>
    <p:extLst>
      <p:ext uri="{BB962C8B-B14F-4D97-AF65-F5344CB8AC3E}">
        <p14:creationId xmlns:p14="http://schemas.microsoft.com/office/powerpoint/2010/main" val="397457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2E58C-78B9-664C-9807-D689AA915EF0}" type="datetimeFigureOut">
              <a:rPr lang="en-US" smtClean="0"/>
              <a:t>7/31/21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200EB0-5CFC-E644-807C-23CAD1E6CB83}" type="slidenum">
              <a:rPr lang="en-US" smtClean="0"/>
              <a:t>‹#›</a:t>
            </a:fld>
            <a:endParaRPr lang="en-US"/>
          </a:p>
        </p:txBody>
      </p:sp>
    </p:spTree>
    <p:extLst>
      <p:ext uri="{BB962C8B-B14F-4D97-AF65-F5344CB8AC3E}">
        <p14:creationId xmlns:p14="http://schemas.microsoft.com/office/powerpoint/2010/main" val="246794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200EB0-5CFC-E644-807C-23CAD1E6CB83}" type="slidenum">
              <a:rPr lang="en-US" smtClean="0"/>
              <a:t>11</a:t>
            </a:fld>
            <a:endParaRPr lang="en-US"/>
          </a:p>
        </p:txBody>
      </p:sp>
    </p:spTree>
    <p:extLst>
      <p:ext uri="{BB962C8B-B14F-4D97-AF65-F5344CB8AC3E}">
        <p14:creationId xmlns:p14="http://schemas.microsoft.com/office/powerpoint/2010/main" val="2548120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200EB0-5CFC-E644-807C-23CAD1E6CB83}" type="slidenum">
              <a:rPr lang="en-US" smtClean="0"/>
              <a:t>12</a:t>
            </a:fld>
            <a:endParaRPr lang="en-US"/>
          </a:p>
        </p:txBody>
      </p:sp>
    </p:spTree>
    <p:extLst>
      <p:ext uri="{BB962C8B-B14F-4D97-AF65-F5344CB8AC3E}">
        <p14:creationId xmlns:p14="http://schemas.microsoft.com/office/powerpoint/2010/main" val="4250873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200EB0-5CFC-E644-807C-23CAD1E6CB83}" type="slidenum">
              <a:rPr lang="en-US" smtClean="0"/>
              <a:t>13</a:t>
            </a:fld>
            <a:endParaRPr lang="en-US"/>
          </a:p>
        </p:txBody>
      </p:sp>
    </p:spTree>
    <p:extLst>
      <p:ext uri="{BB962C8B-B14F-4D97-AF65-F5344CB8AC3E}">
        <p14:creationId xmlns:p14="http://schemas.microsoft.com/office/powerpoint/2010/main" val="3170417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bg>
      <p:bgPr>
        <a:solidFill>
          <a:srgbClr val="F8F8FA"/>
        </a:solidFill>
        <a:effectLst/>
      </p:bgPr>
    </p:bg>
    <p:spTree>
      <p:nvGrpSpPr>
        <p:cNvPr id="1" name=""/>
        <p:cNvGrpSpPr/>
        <p:nvPr/>
      </p:nvGrpSpPr>
      <p:grpSpPr>
        <a:xfrm>
          <a:off x="0" y="0"/>
          <a:ext cx="0" cy="0"/>
          <a:chOff x="0" y="0"/>
          <a:chExt cx="0" cy="0"/>
        </a:xfrm>
      </p:grpSpPr>
      <p:sp>
        <p:nvSpPr>
          <p:cNvPr id="8" name="Symbol zastępczy obrazu 7"/>
          <p:cNvSpPr>
            <a:spLocks noGrp="1"/>
          </p:cNvSpPr>
          <p:nvPr>
            <p:ph type="pic" sz="quarter" idx="13"/>
          </p:nvPr>
        </p:nvSpPr>
        <p:spPr>
          <a:xfrm>
            <a:off x="8026401" y="0"/>
            <a:ext cx="4165600" cy="6858000"/>
          </a:xfrm>
        </p:spPr>
        <p:txBody>
          <a:bodyPr/>
          <a:lstStyle/>
          <a:p>
            <a:r>
              <a:rPr lang="en-US" dirty="0"/>
              <a:t>Click icon to add picture</a:t>
            </a:r>
            <a:endParaRPr lang="pl-PL" dirty="0"/>
          </a:p>
        </p:txBody>
      </p:sp>
      <p:sp>
        <p:nvSpPr>
          <p:cNvPr id="2" name="Tytuł 1"/>
          <p:cNvSpPr>
            <a:spLocks noGrp="1"/>
          </p:cNvSpPr>
          <p:nvPr>
            <p:ph type="ctrTitle" hasCustomPrompt="1"/>
          </p:nvPr>
        </p:nvSpPr>
        <p:spPr>
          <a:xfrm>
            <a:off x="0" y="2485978"/>
            <a:ext cx="8026401" cy="711091"/>
          </a:xfrm>
        </p:spPr>
        <p:txBody>
          <a:bodyPr>
            <a:noAutofit/>
          </a:bodyPr>
          <a:lstStyle>
            <a:lvl1pPr>
              <a:defRPr sz="3600">
                <a:solidFill>
                  <a:srgbClr val="C12429"/>
                </a:solidFill>
                <a:latin typeface="Calibri Light" panose="020F0302020204030204" pitchFamily="34" charset="0"/>
              </a:defRPr>
            </a:lvl1pPr>
          </a:lstStyle>
          <a:p>
            <a:r>
              <a:rPr lang="pl-PL" dirty="0"/>
              <a:t>Presentation </a:t>
            </a:r>
            <a:r>
              <a:rPr lang="pl-PL" dirty="0" err="1"/>
              <a:t>Title</a:t>
            </a:r>
            <a:endParaRPr lang="pl-PL" dirty="0"/>
          </a:p>
        </p:txBody>
      </p:sp>
      <p:sp>
        <p:nvSpPr>
          <p:cNvPr id="3" name="Podtytuł 2"/>
          <p:cNvSpPr>
            <a:spLocks noGrp="1"/>
          </p:cNvSpPr>
          <p:nvPr>
            <p:ph type="subTitle" idx="1"/>
          </p:nvPr>
        </p:nvSpPr>
        <p:spPr>
          <a:xfrm>
            <a:off x="0" y="3198260"/>
            <a:ext cx="8026401" cy="508001"/>
          </a:xfrm>
        </p:spPr>
        <p:txBody>
          <a:bodyPr anchor="ctr">
            <a:noAutofit/>
          </a:bodyPr>
          <a:lstStyle>
            <a:lvl1pPr marL="0" indent="0" algn="ctr">
              <a:buNone/>
              <a:defRPr sz="1600">
                <a:solidFill>
                  <a:schemeClr val="tx1">
                    <a:lumMod val="50000"/>
                    <a:lumOff val="50000"/>
                  </a:schemeClr>
                </a:solidFill>
                <a:latin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pl-PL" dirty="0"/>
          </a:p>
        </p:txBody>
      </p:sp>
      <p:sp>
        <p:nvSpPr>
          <p:cNvPr id="22" name="Równoległobok 21"/>
          <p:cNvSpPr/>
          <p:nvPr userDrawn="1"/>
        </p:nvSpPr>
        <p:spPr>
          <a:xfrm>
            <a:off x="18473" y="5338618"/>
            <a:ext cx="1413164" cy="1519382"/>
          </a:xfrm>
          <a:prstGeom prst="parallelogram">
            <a:avLst>
              <a:gd name="adj" fmla="val 68750"/>
            </a:avLst>
          </a:prstGeom>
          <a:solidFill>
            <a:srgbClr val="C12429">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3" name="Równoległobok 22"/>
          <p:cNvSpPr/>
          <p:nvPr userDrawn="1"/>
        </p:nvSpPr>
        <p:spPr>
          <a:xfrm>
            <a:off x="637310" y="5338617"/>
            <a:ext cx="1219200" cy="1528617"/>
          </a:xfrm>
          <a:custGeom>
            <a:avLst/>
            <a:gdLst>
              <a:gd name="connsiteX0" fmla="*/ 0 w 1413164"/>
              <a:gd name="connsiteY0" fmla="*/ 1519382 h 1519382"/>
              <a:gd name="connsiteX1" fmla="*/ 971550 w 1413164"/>
              <a:gd name="connsiteY1" fmla="*/ 0 h 1519382"/>
              <a:gd name="connsiteX2" fmla="*/ 1413164 w 1413164"/>
              <a:gd name="connsiteY2" fmla="*/ 0 h 1519382"/>
              <a:gd name="connsiteX3" fmla="*/ 441614 w 1413164"/>
              <a:gd name="connsiteY3" fmla="*/ 1519382 h 1519382"/>
              <a:gd name="connsiteX4" fmla="*/ 0 w 1413164"/>
              <a:gd name="connsiteY4" fmla="*/ 1519382 h 1519382"/>
              <a:gd name="connsiteX0" fmla="*/ 0 w 1413164"/>
              <a:gd name="connsiteY0" fmla="*/ 2175163 h 2175163"/>
              <a:gd name="connsiteX1" fmla="*/ 1377950 w 1413164"/>
              <a:gd name="connsiteY1" fmla="*/ 0 h 2175163"/>
              <a:gd name="connsiteX2" fmla="*/ 1413164 w 1413164"/>
              <a:gd name="connsiteY2" fmla="*/ 655781 h 2175163"/>
              <a:gd name="connsiteX3" fmla="*/ 441614 w 1413164"/>
              <a:gd name="connsiteY3" fmla="*/ 2175163 h 2175163"/>
              <a:gd name="connsiteX4" fmla="*/ 0 w 1413164"/>
              <a:gd name="connsiteY4" fmla="*/ 2175163 h 2175163"/>
              <a:gd name="connsiteX0" fmla="*/ 0 w 1838037"/>
              <a:gd name="connsiteY0" fmla="*/ 2175164 h 2175164"/>
              <a:gd name="connsiteX1" fmla="*/ 1377950 w 1838037"/>
              <a:gd name="connsiteY1" fmla="*/ 1 h 2175164"/>
              <a:gd name="connsiteX2" fmla="*/ 1838037 w 1838037"/>
              <a:gd name="connsiteY2" fmla="*/ 0 h 2175164"/>
              <a:gd name="connsiteX3" fmla="*/ 441614 w 1838037"/>
              <a:gd name="connsiteY3" fmla="*/ 2175164 h 2175164"/>
              <a:gd name="connsiteX4" fmla="*/ 0 w 1838037"/>
              <a:gd name="connsiteY4" fmla="*/ 2175164 h 2175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37" h="2175164">
                <a:moveTo>
                  <a:pt x="0" y="2175164"/>
                </a:moveTo>
                <a:lnTo>
                  <a:pt x="1377950" y="1"/>
                </a:lnTo>
                <a:lnTo>
                  <a:pt x="1838037" y="0"/>
                </a:lnTo>
                <a:lnTo>
                  <a:pt x="441614" y="2175164"/>
                </a:lnTo>
                <a:lnTo>
                  <a:pt x="0" y="2175164"/>
                </a:lnTo>
                <a:close/>
              </a:path>
            </a:pathLst>
          </a:custGeom>
          <a:solidFill>
            <a:srgbClr val="818188">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1167537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wa elementy zawartości">
    <p:bg>
      <p:bgPr>
        <a:solidFill>
          <a:srgbClr val="F8F8FA"/>
        </a:solidFill>
        <a:effectLst/>
      </p:bgPr>
    </p:bg>
    <p:spTree>
      <p:nvGrpSpPr>
        <p:cNvPr id="1" name=""/>
        <p:cNvGrpSpPr/>
        <p:nvPr/>
      </p:nvGrpSpPr>
      <p:grpSpPr>
        <a:xfrm>
          <a:off x="0" y="0"/>
          <a:ext cx="0" cy="0"/>
          <a:chOff x="0" y="0"/>
          <a:chExt cx="0" cy="0"/>
        </a:xfrm>
      </p:grpSpPr>
      <p:sp>
        <p:nvSpPr>
          <p:cNvPr id="9" name="Tytuł 11"/>
          <p:cNvSpPr>
            <a:spLocks noGrp="1"/>
          </p:cNvSpPr>
          <p:nvPr>
            <p:ph type="title"/>
          </p:nvPr>
        </p:nvSpPr>
        <p:spPr>
          <a:xfrm>
            <a:off x="6086764" y="490136"/>
            <a:ext cx="6105236" cy="471055"/>
          </a:xfrm>
        </p:spPr>
        <p:txBody>
          <a:bodyPr>
            <a:noAutofit/>
          </a:bodyPr>
          <a:lstStyle>
            <a:lvl1pPr>
              <a:defRPr sz="1800">
                <a:solidFill>
                  <a:srgbClr val="C12429"/>
                </a:solidFill>
              </a:defRPr>
            </a:lvl1pPr>
          </a:lstStyle>
          <a:p>
            <a:r>
              <a:rPr lang="en-US"/>
              <a:t>Click to edit Master title style</a:t>
            </a:r>
            <a:endParaRPr lang="pl-PL" dirty="0"/>
          </a:p>
        </p:txBody>
      </p:sp>
      <p:sp>
        <p:nvSpPr>
          <p:cNvPr id="13" name="Prostokąt 12"/>
          <p:cNvSpPr/>
          <p:nvPr userDrawn="1"/>
        </p:nvSpPr>
        <p:spPr>
          <a:xfrm>
            <a:off x="11000509" y="6262255"/>
            <a:ext cx="591127" cy="604982"/>
          </a:xfrm>
          <a:prstGeom prst="rect">
            <a:avLst/>
          </a:prstGeom>
          <a:solidFill>
            <a:srgbClr val="2D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ymbol zastępczy numeru slajdu 5"/>
          <p:cNvSpPr>
            <a:spLocks noGrp="1"/>
          </p:cNvSpPr>
          <p:nvPr>
            <p:ph type="sldNum" sz="quarter" idx="12"/>
          </p:nvPr>
        </p:nvSpPr>
        <p:spPr>
          <a:xfrm>
            <a:off x="10991272" y="6262255"/>
            <a:ext cx="591127" cy="595745"/>
          </a:xfrm>
          <a:prstGeom prst="rect">
            <a:avLst/>
          </a:prstGeom>
        </p:spPr>
        <p:txBody>
          <a:bodyPr/>
          <a:lstStyle>
            <a:lvl1pPr algn="ctr">
              <a:defRPr sz="1600" b="1">
                <a:solidFill>
                  <a:schemeClr val="bg1">
                    <a:lumMod val="95000"/>
                  </a:schemeClr>
                </a:solidFill>
              </a:defRPr>
            </a:lvl1pPr>
          </a:lstStyle>
          <a:p>
            <a:fld id="{D9D419E9-8280-4447-AC5B-7DD19C2032AA}" type="slidenum">
              <a:rPr lang="pl-PL" smtClean="0"/>
              <a:pPr/>
              <a:t>‹#›</a:t>
            </a:fld>
            <a:endParaRPr lang="pl-PL" dirty="0"/>
          </a:p>
        </p:txBody>
      </p:sp>
      <p:sp>
        <p:nvSpPr>
          <p:cNvPr id="12" name="Symbol zastępczy obrazu 15"/>
          <p:cNvSpPr>
            <a:spLocks noGrp="1"/>
          </p:cNvSpPr>
          <p:nvPr>
            <p:ph type="pic" sz="quarter" idx="15"/>
          </p:nvPr>
        </p:nvSpPr>
        <p:spPr>
          <a:xfrm>
            <a:off x="6281738" y="1600200"/>
            <a:ext cx="5351462" cy="2217738"/>
          </a:xfrm>
        </p:spPr>
        <p:txBody>
          <a:bodyPr/>
          <a:lstStyle/>
          <a:p>
            <a:r>
              <a:rPr lang="en-US"/>
              <a:t>Click icon to add picture</a:t>
            </a:r>
            <a:endParaRPr lang="pl-PL"/>
          </a:p>
        </p:txBody>
      </p:sp>
      <p:sp>
        <p:nvSpPr>
          <p:cNvPr id="15" name="Symbol zastępczy obrazu 15"/>
          <p:cNvSpPr>
            <a:spLocks noGrp="1"/>
          </p:cNvSpPr>
          <p:nvPr>
            <p:ph type="pic" sz="quarter" idx="16"/>
          </p:nvPr>
        </p:nvSpPr>
        <p:spPr>
          <a:xfrm>
            <a:off x="6281738" y="3908429"/>
            <a:ext cx="5351462" cy="2217738"/>
          </a:xfrm>
        </p:spPr>
        <p:txBody>
          <a:bodyPr/>
          <a:lstStyle/>
          <a:p>
            <a:r>
              <a:rPr lang="en-US"/>
              <a:t>Click icon to add picture</a:t>
            </a:r>
            <a:endParaRPr lang="pl-PL"/>
          </a:p>
        </p:txBody>
      </p:sp>
      <p:sp>
        <p:nvSpPr>
          <p:cNvPr id="11" name="Symbol zastępczy zawartości 2"/>
          <p:cNvSpPr>
            <a:spLocks noGrp="1"/>
          </p:cNvSpPr>
          <p:nvPr>
            <p:ph sz="half" idx="17"/>
          </p:nvPr>
        </p:nvSpPr>
        <p:spPr>
          <a:xfrm>
            <a:off x="778933" y="1608147"/>
            <a:ext cx="5350933" cy="4518019"/>
          </a:xfrm>
        </p:spPr>
        <p:txBody>
          <a:bodyPr>
            <a:normAutofit/>
          </a:bodyPr>
          <a:lstStyle>
            <a:lvl1pPr marL="0" indent="0">
              <a:buClr>
                <a:srgbClr val="C00000"/>
              </a:buClr>
              <a:buFont typeface="Courier New" panose="02070309020205020404" pitchFamily="49" charset="0"/>
              <a:buNone/>
              <a:defRPr sz="1600">
                <a:solidFill>
                  <a:srgbClr val="2D2E3F"/>
                </a:solidFill>
              </a:defRPr>
            </a:lvl1pPr>
            <a:lvl2pPr marL="742950" indent="-285750">
              <a:buClr>
                <a:srgbClr val="C00000"/>
              </a:buClr>
              <a:buFont typeface="Courier New" panose="02070309020205020404" pitchFamily="49" charset="0"/>
              <a:buChar char="o"/>
              <a:defRPr sz="1400">
                <a:solidFill>
                  <a:schemeClr val="bg1">
                    <a:lumMod val="50000"/>
                  </a:schemeClr>
                </a:solidFill>
              </a:defRPr>
            </a:lvl2pPr>
            <a:lvl3pPr marL="1143000" indent="-228600">
              <a:buClr>
                <a:srgbClr val="C00000"/>
              </a:buClr>
              <a:buFont typeface="Arial" panose="020B0604020202020204" pitchFamily="34" charset="0"/>
              <a:buChar char="•"/>
              <a:defRPr sz="1400">
                <a:solidFill>
                  <a:schemeClr val="bg1">
                    <a:lumMod val="50000"/>
                  </a:schemeClr>
                </a:solidFill>
              </a:defRPr>
            </a:lvl3pPr>
            <a:lvl4pPr marL="1600200" indent="-228600">
              <a:buClr>
                <a:srgbClr val="C00000"/>
              </a:buClr>
              <a:buFont typeface="Wingdings" panose="05000000000000000000" pitchFamily="2" charset="2"/>
              <a:buChar char="§"/>
              <a:defRPr sz="1400">
                <a:solidFill>
                  <a:schemeClr val="bg1">
                    <a:lumMod val="50000"/>
                  </a:schemeClr>
                </a:solidFill>
              </a:defRPr>
            </a:lvl4pPr>
            <a:lvl5pPr marL="2057400" indent="-228600">
              <a:buClr>
                <a:srgbClr val="C00000"/>
              </a:buClr>
              <a:buFont typeface="Arial" panose="020B0604020202020204" pitchFamily="34" charset="0"/>
              <a:buChar char="•"/>
              <a:defRPr sz="1400">
                <a:solidFill>
                  <a:schemeClr val="bg1">
                    <a:lumMod val="50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dirty="0"/>
          </a:p>
        </p:txBody>
      </p:sp>
    </p:spTree>
    <p:extLst>
      <p:ext uri="{BB962C8B-B14F-4D97-AF65-F5344CB8AC3E}">
        <p14:creationId xmlns:p14="http://schemas.microsoft.com/office/powerpoint/2010/main" val="668393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wa elementy zawartości">
    <p:bg>
      <p:bgPr>
        <a:solidFill>
          <a:srgbClr val="F8F8FA"/>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778933" y="1600204"/>
            <a:ext cx="5350933" cy="4525963"/>
          </a:xfrm>
        </p:spPr>
        <p:txBody>
          <a:bodyPr>
            <a:normAutofit/>
          </a:bodyPr>
          <a:lstStyle>
            <a:lvl1pPr marL="0" indent="0">
              <a:buFontTx/>
              <a:buNone/>
              <a:defRPr sz="1600">
                <a:solidFill>
                  <a:srgbClr val="2D2E3F"/>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vl6pPr>
              <a:defRPr sz="1800"/>
            </a:lvl6pPr>
            <a:lvl7pPr>
              <a:defRPr sz="1800"/>
            </a:lvl7pPr>
            <a:lvl8pPr>
              <a:defRPr sz="1800"/>
            </a:lvl8pPr>
            <a:lvl9pPr>
              <a:defRPr sz="1800"/>
            </a:lvl9pPr>
          </a:lstStyle>
          <a:p>
            <a:pPr lvl="0"/>
            <a:r>
              <a:rPr lang="en-US"/>
              <a:t>Edit Master text styles</a:t>
            </a:r>
          </a:p>
        </p:txBody>
      </p:sp>
      <p:sp>
        <p:nvSpPr>
          <p:cNvPr id="9" name="Tytuł 11"/>
          <p:cNvSpPr>
            <a:spLocks noGrp="1"/>
          </p:cNvSpPr>
          <p:nvPr>
            <p:ph type="title"/>
          </p:nvPr>
        </p:nvSpPr>
        <p:spPr>
          <a:xfrm>
            <a:off x="6086764" y="490136"/>
            <a:ext cx="6105236" cy="471055"/>
          </a:xfrm>
        </p:spPr>
        <p:txBody>
          <a:bodyPr>
            <a:noAutofit/>
          </a:bodyPr>
          <a:lstStyle>
            <a:lvl1pPr>
              <a:defRPr sz="1800">
                <a:solidFill>
                  <a:srgbClr val="C12429"/>
                </a:solidFill>
              </a:defRPr>
            </a:lvl1pPr>
          </a:lstStyle>
          <a:p>
            <a:r>
              <a:rPr lang="en-US"/>
              <a:t>Click to edit Master title style</a:t>
            </a:r>
            <a:endParaRPr lang="pl-PL" dirty="0"/>
          </a:p>
        </p:txBody>
      </p:sp>
      <p:sp>
        <p:nvSpPr>
          <p:cNvPr id="13" name="Prostokąt 12"/>
          <p:cNvSpPr/>
          <p:nvPr userDrawn="1"/>
        </p:nvSpPr>
        <p:spPr>
          <a:xfrm>
            <a:off x="11000509" y="6262255"/>
            <a:ext cx="591127" cy="604982"/>
          </a:xfrm>
          <a:prstGeom prst="rect">
            <a:avLst/>
          </a:prstGeom>
          <a:solidFill>
            <a:srgbClr val="2D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ymbol zastępczy numeru slajdu 5"/>
          <p:cNvSpPr>
            <a:spLocks noGrp="1"/>
          </p:cNvSpPr>
          <p:nvPr>
            <p:ph type="sldNum" sz="quarter" idx="12"/>
          </p:nvPr>
        </p:nvSpPr>
        <p:spPr>
          <a:xfrm>
            <a:off x="10991272" y="6262255"/>
            <a:ext cx="591127" cy="595745"/>
          </a:xfrm>
          <a:prstGeom prst="rect">
            <a:avLst/>
          </a:prstGeom>
        </p:spPr>
        <p:txBody>
          <a:bodyPr/>
          <a:lstStyle>
            <a:lvl1pPr algn="ctr">
              <a:defRPr sz="1600" b="1">
                <a:solidFill>
                  <a:schemeClr val="bg1">
                    <a:lumMod val="95000"/>
                  </a:schemeClr>
                </a:solidFill>
              </a:defRPr>
            </a:lvl1pPr>
          </a:lstStyle>
          <a:p>
            <a:fld id="{D9D419E9-8280-4447-AC5B-7DD19C2032AA}" type="slidenum">
              <a:rPr lang="pl-PL" smtClean="0"/>
              <a:pPr/>
              <a:t>‹#›</a:t>
            </a:fld>
            <a:endParaRPr lang="pl-PL" dirty="0"/>
          </a:p>
        </p:txBody>
      </p:sp>
      <p:sp>
        <p:nvSpPr>
          <p:cNvPr id="12" name="Symbol zastępczy obrazu 15"/>
          <p:cNvSpPr>
            <a:spLocks noGrp="1"/>
          </p:cNvSpPr>
          <p:nvPr>
            <p:ph type="pic" sz="quarter" idx="15"/>
          </p:nvPr>
        </p:nvSpPr>
        <p:spPr>
          <a:xfrm>
            <a:off x="6281738" y="1600199"/>
            <a:ext cx="5351462" cy="4525967"/>
          </a:xfrm>
        </p:spPr>
        <p:txBody>
          <a:bodyPr/>
          <a:lstStyle/>
          <a:p>
            <a:r>
              <a:rPr lang="en-US"/>
              <a:t>Click icon to add picture</a:t>
            </a:r>
            <a:endParaRPr lang="pl-PL"/>
          </a:p>
        </p:txBody>
      </p:sp>
    </p:spTree>
    <p:extLst>
      <p:ext uri="{BB962C8B-B14F-4D97-AF65-F5344CB8AC3E}">
        <p14:creationId xmlns:p14="http://schemas.microsoft.com/office/powerpoint/2010/main" val="148145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Dwa elementy zawartości">
    <p:bg>
      <p:bgPr>
        <a:solidFill>
          <a:srgbClr val="F8F8FA"/>
        </a:solidFill>
        <a:effectLst/>
      </p:bgPr>
    </p:bg>
    <p:spTree>
      <p:nvGrpSpPr>
        <p:cNvPr id="1" name=""/>
        <p:cNvGrpSpPr/>
        <p:nvPr/>
      </p:nvGrpSpPr>
      <p:grpSpPr>
        <a:xfrm>
          <a:off x="0" y="0"/>
          <a:ext cx="0" cy="0"/>
          <a:chOff x="0" y="0"/>
          <a:chExt cx="0" cy="0"/>
        </a:xfrm>
      </p:grpSpPr>
      <p:sp>
        <p:nvSpPr>
          <p:cNvPr id="9" name="Tytuł 11"/>
          <p:cNvSpPr>
            <a:spLocks noGrp="1"/>
          </p:cNvSpPr>
          <p:nvPr>
            <p:ph type="title"/>
          </p:nvPr>
        </p:nvSpPr>
        <p:spPr>
          <a:xfrm>
            <a:off x="6086764" y="490136"/>
            <a:ext cx="6105236" cy="471055"/>
          </a:xfrm>
        </p:spPr>
        <p:txBody>
          <a:bodyPr>
            <a:noAutofit/>
          </a:bodyPr>
          <a:lstStyle>
            <a:lvl1pPr>
              <a:defRPr sz="1800">
                <a:solidFill>
                  <a:srgbClr val="C12429"/>
                </a:solidFill>
              </a:defRPr>
            </a:lvl1pPr>
          </a:lstStyle>
          <a:p>
            <a:r>
              <a:rPr lang="en-US"/>
              <a:t>Click to edit Master title style</a:t>
            </a:r>
            <a:endParaRPr lang="pl-PL" dirty="0"/>
          </a:p>
        </p:txBody>
      </p:sp>
      <p:sp>
        <p:nvSpPr>
          <p:cNvPr id="13" name="Prostokąt 12"/>
          <p:cNvSpPr/>
          <p:nvPr userDrawn="1"/>
        </p:nvSpPr>
        <p:spPr>
          <a:xfrm>
            <a:off x="11000509" y="6262255"/>
            <a:ext cx="591127" cy="604982"/>
          </a:xfrm>
          <a:prstGeom prst="rect">
            <a:avLst/>
          </a:prstGeom>
          <a:solidFill>
            <a:srgbClr val="2D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ymbol zastępczy numeru slajdu 5"/>
          <p:cNvSpPr>
            <a:spLocks noGrp="1"/>
          </p:cNvSpPr>
          <p:nvPr>
            <p:ph type="sldNum" sz="quarter" idx="12"/>
          </p:nvPr>
        </p:nvSpPr>
        <p:spPr>
          <a:xfrm>
            <a:off x="10991272" y="6262255"/>
            <a:ext cx="591127" cy="595745"/>
          </a:xfrm>
          <a:prstGeom prst="rect">
            <a:avLst/>
          </a:prstGeom>
        </p:spPr>
        <p:txBody>
          <a:bodyPr/>
          <a:lstStyle>
            <a:lvl1pPr algn="ctr">
              <a:defRPr sz="1600" b="1">
                <a:solidFill>
                  <a:schemeClr val="bg1">
                    <a:lumMod val="95000"/>
                  </a:schemeClr>
                </a:solidFill>
              </a:defRPr>
            </a:lvl1pPr>
          </a:lstStyle>
          <a:p>
            <a:fld id="{D9D419E9-8280-4447-AC5B-7DD19C2032AA}" type="slidenum">
              <a:rPr lang="pl-PL" smtClean="0"/>
              <a:pPr/>
              <a:t>‹#›</a:t>
            </a:fld>
            <a:endParaRPr lang="pl-PL" dirty="0"/>
          </a:p>
        </p:txBody>
      </p:sp>
      <p:sp>
        <p:nvSpPr>
          <p:cNvPr id="12" name="Symbol zastępczy obrazu 15"/>
          <p:cNvSpPr>
            <a:spLocks noGrp="1"/>
          </p:cNvSpPr>
          <p:nvPr>
            <p:ph type="pic" sz="quarter" idx="15"/>
          </p:nvPr>
        </p:nvSpPr>
        <p:spPr>
          <a:xfrm>
            <a:off x="9033932" y="1600199"/>
            <a:ext cx="2599267" cy="4525967"/>
          </a:xfrm>
        </p:spPr>
        <p:txBody>
          <a:bodyPr/>
          <a:lstStyle/>
          <a:p>
            <a:r>
              <a:rPr lang="en-US"/>
              <a:t>Click icon to add picture</a:t>
            </a:r>
            <a:endParaRPr lang="pl-PL"/>
          </a:p>
        </p:txBody>
      </p:sp>
      <p:sp>
        <p:nvSpPr>
          <p:cNvPr id="4" name="Symbol zastępczy tekstu 3"/>
          <p:cNvSpPr>
            <a:spLocks noGrp="1"/>
          </p:cNvSpPr>
          <p:nvPr>
            <p:ph type="body" sz="quarter" idx="16"/>
          </p:nvPr>
        </p:nvSpPr>
        <p:spPr>
          <a:xfrm>
            <a:off x="779463" y="1600200"/>
            <a:ext cx="8102600" cy="668338"/>
          </a:xfrm>
        </p:spPr>
        <p:txBody>
          <a:bodyPr anchor="ctr">
            <a:normAutofit/>
          </a:bodyPr>
          <a:lstStyle>
            <a:lvl1pPr marL="0" indent="0">
              <a:buNone/>
              <a:defRPr sz="2400" b="1">
                <a:solidFill>
                  <a:srgbClr val="2D2E3F"/>
                </a:solidFill>
              </a:defRPr>
            </a:lvl1pPr>
          </a:lstStyle>
          <a:p>
            <a:pPr lvl="0"/>
            <a:r>
              <a:rPr lang="en-US"/>
              <a:t>Edit Master text styles</a:t>
            </a:r>
          </a:p>
        </p:txBody>
      </p:sp>
      <p:sp>
        <p:nvSpPr>
          <p:cNvPr id="11" name="Symbol zastępczy zawartości 2"/>
          <p:cNvSpPr>
            <a:spLocks noGrp="1"/>
          </p:cNvSpPr>
          <p:nvPr>
            <p:ph sz="half" idx="17"/>
          </p:nvPr>
        </p:nvSpPr>
        <p:spPr>
          <a:xfrm>
            <a:off x="778933" y="2268538"/>
            <a:ext cx="8103130" cy="3857628"/>
          </a:xfrm>
        </p:spPr>
        <p:txBody>
          <a:bodyPr>
            <a:normAutofit/>
          </a:bodyPr>
          <a:lstStyle>
            <a:lvl1pPr marL="0" indent="0">
              <a:buClr>
                <a:srgbClr val="C00000"/>
              </a:buClr>
              <a:buFont typeface="Courier New" panose="02070309020205020404" pitchFamily="49" charset="0"/>
              <a:buNone/>
              <a:defRPr sz="1600">
                <a:solidFill>
                  <a:srgbClr val="2D2E3F"/>
                </a:solidFill>
              </a:defRPr>
            </a:lvl1pPr>
            <a:lvl2pPr marL="742950" indent="-285750">
              <a:buClr>
                <a:srgbClr val="C00000"/>
              </a:buClr>
              <a:buFont typeface="Courier New" panose="02070309020205020404" pitchFamily="49" charset="0"/>
              <a:buChar char="o"/>
              <a:defRPr sz="1400">
                <a:solidFill>
                  <a:schemeClr val="bg1">
                    <a:lumMod val="50000"/>
                  </a:schemeClr>
                </a:solidFill>
              </a:defRPr>
            </a:lvl2pPr>
            <a:lvl3pPr marL="1143000" indent="-228600">
              <a:buClr>
                <a:srgbClr val="C00000"/>
              </a:buClr>
              <a:buFont typeface="Arial" panose="020B0604020202020204" pitchFamily="34" charset="0"/>
              <a:buChar char="•"/>
              <a:defRPr sz="1400">
                <a:solidFill>
                  <a:schemeClr val="bg1">
                    <a:lumMod val="50000"/>
                  </a:schemeClr>
                </a:solidFill>
              </a:defRPr>
            </a:lvl3pPr>
            <a:lvl4pPr marL="1600200" indent="-228600">
              <a:buClr>
                <a:srgbClr val="C00000"/>
              </a:buClr>
              <a:buFont typeface="Wingdings" panose="05000000000000000000" pitchFamily="2" charset="2"/>
              <a:buChar char="§"/>
              <a:defRPr sz="1400">
                <a:solidFill>
                  <a:schemeClr val="bg1">
                    <a:lumMod val="50000"/>
                  </a:schemeClr>
                </a:solidFill>
              </a:defRPr>
            </a:lvl4pPr>
            <a:lvl5pPr marL="2057400" indent="-228600">
              <a:buClr>
                <a:srgbClr val="C00000"/>
              </a:buClr>
              <a:buFont typeface="Arial" panose="020B0604020202020204" pitchFamily="34" charset="0"/>
              <a:buChar char="•"/>
              <a:defRPr sz="1400">
                <a:solidFill>
                  <a:schemeClr val="bg1">
                    <a:lumMod val="50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dirty="0"/>
          </a:p>
        </p:txBody>
      </p:sp>
    </p:spTree>
    <p:extLst>
      <p:ext uri="{BB962C8B-B14F-4D97-AF65-F5344CB8AC3E}">
        <p14:creationId xmlns:p14="http://schemas.microsoft.com/office/powerpoint/2010/main" val="1870520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Dwa elementy zawartości">
    <p:bg>
      <p:bgPr>
        <a:solidFill>
          <a:srgbClr val="F8F8FA"/>
        </a:solidFill>
        <a:effectLst/>
      </p:bgPr>
    </p:bg>
    <p:spTree>
      <p:nvGrpSpPr>
        <p:cNvPr id="1" name=""/>
        <p:cNvGrpSpPr/>
        <p:nvPr/>
      </p:nvGrpSpPr>
      <p:grpSpPr>
        <a:xfrm>
          <a:off x="0" y="0"/>
          <a:ext cx="0" cy="0"/>
          <a:chOff x="0" y="0"/>
          <a:chExt cx="0" cy="0"/>
        </a:xfrm>
      </p:grpSpPr>
      <p:sp>
        <p:nvSpPr>
          <p:cNvPr id="9" name="Tytuł 11"/>
          <p:cNvSpPr>
            <a:spLocks noGrp="1"/>
          </p:cNvSpPr>
          <p:nvPr>
            <p:ph type="title"/>
          </p:nvPr>
        </p:nvSpPr>
        <p:spPr>
          <a:xfrm>
            <a:off x="6086764" y="490136"/>
            <a:ext cx="6105236" cy="471055"/>
          </a:xfrm>
        </p:spPr>
        <p:txBody>
          <a:bodyPr>
            <a:noAutofit/>
          </a:bodyPr>
          <a:lstStyle>
            <a:lvl1pPr>
              <a:defRPr sz="1800">
                <a:solidFill>
                  <a:srgbClr val="C12429"/>
                </a:solidFill>
              </a:defRPr>
            </a:lvl1pPr>
          </a:lstStyle>
          <a:p>
            <a:r>
              <a:rPr lang="en-US"/>
              <a:t>Click to edit Master title style</a:t>
            </a:r>
            <a:endParaRPr lang="pl-PL" dirty="0"/>
          </a:p>
        </p:txBody>
      </p:sp>
      <p:sp>
        <p:nvSpPr>
          <p:cNvPr id="13" name="Prostokąt 12"/>
          <p:cNvSpPr/>
          <p:nvPr userDrawn="1"/>
        </p:nvSpPr>
        <p:spPr>
          <a:xfrm>
            <a:off x="11000509" y="6262255"/>
            <a:ext cx="591127" cy="604982"/>
          </a:xfrm>
          <a:prstGeom prst="rect">
            <a:avLst/>
          </a:prstGeom>
          <a:solidFill>
            <a:srgbClr val="2D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ymbol zastępczy numeru slajdu 5"/>
          <p:cNvSpPr>
            <a:spLocks noGrp="1"/>
          </p:cNvSpPr>
          <p:nvPr>
            <p:ph type="sldNum" sz="quarter" idx="12"/>
          </p:nvPr>
        </p:nvSpPr>
        <p:spPr>
          <a:xfrm>
            <a:off x="10991272" y="6262255"/>
            <a:ext cx="591127" cy="595745"/>
          </a:xfrm>
          <a:prstGeom prst="rect">
            <a:avLst/>
          </a:prstGeom>
        </p:spPr>
        <p:txBody>
          <a:bodyPr/>
          <a:lstStyle>
            <a:lvl1pPr algn="ctr">
              <a:defRPr sz="1600" b="1">
                <a:solidFill>
                  <a:schemeClr val="bg1">
                    <a:lumMod val="95000"/>
                  </a:schemeClr>
                </a:solidFill>
              </a:defRPr>
            </a:lvl1pPr>
          </a:lstStyle>
          <a:p>
            <a:fld id="{D9D419E9-8280-4447-AC5B-7DD19C2032AA}" type="slidenum">
              <a:rPr lang="pl-PL" smtClean="0"/>
              <a:pPr/>
              <a:t>‹#›</a:t>
            </a:fld>
            <a:endParaRPr lang="pl-PL" dirty="0"/>
          </a:p>
        </p:txBody>
      </p:sp>
      <p:sp>
        <p:nvSpPr>
          <p:cNvPr id="18" name="Symbol zastępczy obrazu 15"/>
          <p:cNvSpPr>
            <a:spLocks noGrp="1"/>
          </p:cNvSpPr>
          <p:nvPr>
            <p:ph type="pic" sz="quarter" idx="15"/>
          </p:nvPr>
        </p:nvSpPr>
        <p:spPr>
          <a:xfrm>
            <a:off x="8119534" y="1600199"/>
            <a:ext cx="3513666" cy="4525967"/>
          </a:xfrm>
        </p:spPr>
        <p:txBody>
          <a:bodyPr/>
          <a:lstStyle/>
          <a:p>
            <a:r>
              <a:rPr lang="en-US"/>
              <a:t>Click icon to add picture</a:t>
            </a:r>
            <a:endParaRPr lang="pl-PL"/>
          </a:p>
        </p:txBody>
      </p:sp>
      <p:sp>
        <p:nvSpPr>
          <p:cNvPr id="11" name="Symbol zastępczy zawartości 2"/>
          <p:cNvSpPr>
            <a:spLocks noGrp="1"/>
          </p:cNvSpPr>
          <p:nvPr>
            <p:ph sz="half" idx="17"/>
          </p:nvPr>
        </p:nvSpPr>
        <p:spPr>
          <a:xfrm>
            <a:off x="778934" y="1608148"/>
            <a:ext cx="3513666" cy="4526490"/>
          </a:xfrm>
        </p:spPr>
        <p:txBody>
          <a:bodyPr>
            <a:normAutofit/>
          </a:bodyPr>
          <a:lstStyle>
            <a:lvl1pPr marL="0" indent="0">
              <a:buClr>
                <a:srgbClr val="C00000"/>
              </a:buClr>
              <a:buFont typeface="Courier New" panose="02070309020205020404" pitchFamily="49" charset="0"/>
              <a:buNone/>
              <a:defRPr sz="1600">
                <a:solidFill>
                  <a:srgbClr val="2D2E3F"/>
                </a:solidFill>
              </a:defRPr>
            </a:lvl1pPr>
            <a:lvl2pPr marL="742950" indent="-285750">
              <a:buClr>
                <a:srgbClr val="C00000"/>
              </a:buClr>
              <a:buFont typeface="Courier New" panose="02070309020205020404" pitchFamily="49" charset="0"/>
              <a:buChar char="o"/>
              <a:defRPr sz="1400">
                <a:solidFill>
                  <a:schemeClr val="bg1">
                    <a:lumMod val="50000"/>
                  </a:schemeClr>
                </a:solidFill>
              </a:defRPr>
            </a:lvl2pPr>
            <a:lvl3pPr marL="1143000" indent="-228600">
              <a:buClr>
                <a:srgbClr val="C00000"/>
              </a:buClr>
              <a:buFont typeface="Arial" panose="020B0604020202020204" pitchFamily="34" charset="0"/>
              <a:buChar char="•"/>
              <a:defRPr sz="1400">
                <a:solidFill>
                  <a:schemeClr val="bg1">
                    <a:lumMod val="50000"/>
                  </a:schemeClr>
                </a:solidFill>
              </a:defRPr>
            </a:lvl3pPr>
            <a:lvl4pPr marL="1600200" indent="-228600">
              <a:buClr>
                <a:srgbClr val="C00000"/>
              </a:buClr>
              <a:buFont typeface="Wingdings" panose="05000000000000000000" pitchFamily="2" charset="2"/>
              <a:buChar char="§"/>
              <a:defRPr sz="1400">
                <a:solidFill>
                  <a:schemeClr val="bg1">
                    <a:lumMod val="50000"/>
                  </a:schemeClr>
                </a:solidFill>
              </a:defRPr>
            </a:lvl4pPr>
            <a:lvl5pPr marL="2057400" indent="-228600">
              <a:buClr>
                <a:srgbClr val="C00000"/>
              </a:buClr>
              <a:buFont typeface="Arial" panose="020B0604020202020204" pitchFamily="34" charset="0"/>
              <a:buChar char="•"/>
              <a:defRPr sz="1400">
                <a:solidFill>
                  <a:schemeClr val="bg1">
                    <a:lumMod val="50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dirty="0"/>
          </a:p>
        </p:txBody>
      </p:sp>
      <p:sp>
        <p:nvSpPr>
          <p:cNvPr id="16" name="Symbol zastępczy zawartości 2"/>
          <p:cNvSpPr>
            <a:spLocks noGrp="1"/>
          </p:cNvSpPr>
          <p:nvPr>
            <p:ph sz="half" idx="19"/>
          </p:nvPr>
        </p:nvSpPr>
        <p:spPr>
          <a:xfrm>
            <a:off x="4456745" y="1600199"/>
            <a:ext cx="3513666" cy="4526490"/>
          </a:xfrm>
        </p:spPr>
        <p:txBody>
          <a:bodyPr>
            <a:normAutofit/>
          </a:bodyPr>
          <a:lstStyle>
            <a:lvl1pPr marL="0" indent="0">
              <a:buClr>
                <a:srgbClr val="C00000"/>
              </a:buClr>
              <a:buFont typeface="Courier New" panose="02070309020205020404" pitchFamily="49" charset="0"/>
              <a:buNone/>
              <a:defRPr sz="1600">
                <a:solidFill>
                  <a:srgbClr val="2D2E3F"/>
                </a:solidFill>
              </a:defRPr>
            </a:lvl1pPr>
            <a:lvl2pPr marL="742950" indent="-285750">
              <a:buClr>
                <a:srgbClr val="C00000"/>
              </a:buClr>
              <a:buFont typeface="Courier New" panose="02070309020205020404" pitchFamily="49" charset="0"/>
              <a:buChar char="o"/>
              <a:defRPr sz="1400">
                <a:solidFill>
                  <a:schemeClr val="bg1">
                    <a:lumMod val="50000"/>
                  </a:schemeClr>
                </a:solidFill>
              </a:defRPr>
            </a:lvl2pPr>
            <a:lvl3pPr marL="1143000" indent="-228600">
              <a:buClr>
                <a:srgbClr val="C00000"/>
              </a:buClr>
              <a:buFont typeface="Arial" panose="020B0604020202020204" pitchFamily="34" charset="0"/>
              <a:buChar char="•"/>
              <a:defRPr sz="1400">
                <a:solidFill>
                  <a:schemeClr val="bg1">
                    <a:lumMod val="50000"/>
                  </a:schemeClr>
                </a:solidFill>
              </a:defRPr>
            </a:lvl3pPr>
            <a:lvl4pPr marL="1600200" indent="-228600">
              <a:buClr>
                <a:srgbClr val="C00000"/>
              </a:buClr>
              <a:buFont typeface="Wingdings" panose="05000000000000000000" pitchFamily="2" charset="2"/>
              <a:buChar char="§"/>
              <a:defRPr sz="1400">
                <a:solidFill>
                  <a:schemeClr val="bg1">
                    <a:lumMod val="50000"/>
                  </a:schemeClr>
                </a:solidFill>
              </a:defRPr>
            </a:lvl4pPr>
            <a:lvl5pPr marL="2057400" indent="-228600">
              <a:buClr>
                <a:srgbClr val="C00000"/>
              </a:buClr>
              <a:buFont typeface="Arial" panose="020B0604020202020204" pitchFamily="34" charset="0"/>
              <a:buChar char="•"/>
              <a:defRPr sz="1400">
                <a:solidFill>
                  <a:schemeClr val="bg1">
                    <a:lumMod val="50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dirty="0"/>
          </a:p>
        </p:txBody>
      </p:sp>
    </p:spTree>
    <p:extLst>
      <p:ext uri="{BB962C8B-B14F-4D97-AF65-F5344CB8AC3E}">
        <p14:creationId xmlns:p14="http://schemas.microsoft.com/office/powerpoint/2010/main" val="3695477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8" name="Prostokąt 7"/>
          <p:cNvSpPr/>
          <p:nvPr userDrawn="1"/>
        </p:nvSpPr>
        <p:spPr>
          <a:xfrm>
            <a:off x="11000509" y="6262255"/>
            <a:ext cx="591127" cy="604982"/>
          </a:xfrm>
          <a:prstGeom prst="rect">
            <a:avLst/>
          </a:prstGeom>
          <a:solidFill>
            <a:srgbClr val="2D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p:cNvSpPr>
            <a:spLocks noGrp="1"/>
          </p:cNvSpPr>
          <p:nvPr>
            <p:ph type="title"/>
          </p:nvPr>
        </p:nvSpPr>
        <p:spPr>
          <a:xfrm>
            <a:off x="2389717" y="4800600"/>
            <a:ext cx="7315200" cy="566738"/>
          </a:xfrm>
        </p:spPr>
        <p:txBody>
          <a:bodyPr anchor="b">
            <a:normAutofit/>
          </a:bodyPr>
          <a:lstStyle>
            <a:lvl1pPr algn="l">
              <a:defRPr sz="1600" b="1">
                <a:solidFill>
                  <a:srgbClr val="C12429"/>
                </a:solidFill>
              </a:defRPr>
            </a:lvl1pPr>
          </a:lstStyle>
          <a:p>
            <a:r>
              <a:rPr lang="en-US"/>
              <a:t>Click to edit Master title style</a:t>
            </a:r>
            <a:endParaRPr lang="pl-PL" dirty="0"/>
          </a:p>
        </p:txBody>
      </p:sp>
      <p:sp>
        <p:nvSpPr>
          <p:cNvPr id="3" name="Symbol zastępczy obraz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pl-PL"/>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Symbol zastępczy numeru slajdu 5"/>
          <p:cNvSpPr>
            <a:spLocks noGrp="1"/>
          </p:cNvSpPr>
          <p:nvPr>
            <p:ph type="sldNum" sz="quarter" idx="4"/>
          </p:nvPr>
        </p:nvSpPr>
        <p:spPr>
          <a:xfrm>
            <a:off x="10991272" y="6262255"/>
            <a:ext cx="591127" cy="595745"/>
          </a:xfrm>
          <a:prstGeom prst="rect">
            <a:avLst/>
          </a:prstGeom>
        </p:spPr>
        <p:txBody>
          <a:bodyPr/>
          <a:lstStyle>
            <a:lvl1pPr algn="ctr">
              <a:defRPr sz="1600" b="1">
                <a:solidFill>
                  <a:schemeClr val="bg1">
                    <a:lumMod val="95000"/>
                  </a:schemeClr>
                </a:solidFill>
              </a:defRPr>
            </a:lvl1pPr>
          </a:lstStyle>
          <a:p>
            <a:fld id="{D9D419E9-8280-4447-AC5B-7DD19C2032AA}" type="slidenum">
              <a:rPr lang="pl-PL" smtClean="0"/>
              <a:pPr/>
              <a:t>‹#›</a:t>
            </a:fld>
            <a:endParaRPr lang="pl-PL" dirty="0"/>
          </a:p>
        </p:txBody>
      </p:sp>
    </p:spTree>
    <p:extLst>
      <p:ext uri="{BB962C8B-B14F-4D97-AF65-F5344CB8AC3E}">
        <p14:creationId xmlns:p14="http://schemas.microsoft.com/office/powerpoint/2010/main" val="1170963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9CE66-830C-B24A-AA7C-4635D7CAD32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BB8B818-0B5C-4046-96D3-84987CB86C4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8D05EAC-DC3F-F546-A119-302ACCCDDE01}"/>
              </a:ext>
            </a:extLst>
          </p:cNvPr>
          <p:cNvSpPr>
            <a:spLocks noGrp="1"/>
          </p:cNvSpPr>
          <p:nvPr>
            <p:ph type="dt" sz="half" idx="10"/>
          </p:nvPr>
        </p:nvSpPr>
        <p:spPr/>
        <p:txBody>
          <a:bodyPr/>
          <a:lstStyle/>
          <a:p>
            <a:fld id="{DAD5520A-80C5-944C-A84D-6099B34114A3}" type="datetimeFigureOut">
              <a:rPr lang="en-GB" smtClean="0"/>
              <a:t>31/07/2021</a:t>
            </a:fld>
            <a:endParaRPr lang="en-GB"/>
          </a:p>
        </p:txBody>
      </p:sp>
      <p:sp>
        <p:nvSpPr>
          <p:cNvPr id="5" name="Footer Placeholder 4">
            <a:extLst>
              <a:ext uri="{FF2B5EF4-FFF2-40B4-BE49-F238E27FC236}">
                <a16:creationId xmlns:a16="http://schemas.microsoft.com/office/drawing/2014/main" id="{313CE7AC-BDE9-134B-980D-B1A8CD14AE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EA3294-8BCF-8143-813C-2CC2CBF70141}"/>
              </a:ext>
            </a:extLst>
          </p:cNvPr>
          <p:cNvSpPr>
            <a:spLocks noGrp="1"/>
          </p:cNvSpPr>
          <p:nvPr>
            <p:ph type="sldNum" sz="quarter" idx="12"/>
          </p:nvPr>
        </p:nvSpPr>
        <p:spPr/>
        <p:txBody>
          <a:bodyPr/>
          <a:lstStyle/>
          <a:p>
            <a:fld id="{E9BF45C5-4CC4-ED46-BC2E-297B77D91842}" type="slidenum">
              <a:rPr lang="en-GB" smtClean="0"/>
              <a:t>‹#›</a:t>
            </a:fld>
            <a:endParaRPr lang="en-GB"/>
          </a:p>
        </p:txBody>
      </p:sp>
    </p:spTree>
    <p:extLst>
      <p:ext uri="{BB962C8B-B14F-4D97-AF65-F5344CB8AC3E}">
        <p14:creationId xmlns:p14="http://schemas.microsoft.com/office/powerpoint/2010/main" val="722572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7E113-C743-1144-A2A3-A5C2335A86B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2D5E943-F8BD-1D4E-9C93-F93F9EB48F4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E48CB81-0275-A644-9C3E-25B33F35847E}"/>
              </a:ext>
            </a:extLst>
          </p:cNvPr>
          <p:cNvSpPr>
            <a:spLocks noGrp="1"/>
          </p:cNvSpPr>
          <p:nvPr>
            <p:ph type="dt" sz="half" idx="10"/>
          </p:nvPr>
        </p:nvSpPr>
        <p:spPr/>
        <p:txBody>
          <a:bodyPr/>
          <a:lstStyle/>
          <a:p>
            <a:fld id="{DAD5520A-80C5-944C-A84D-6099B34114A3}" type="datetimeFigureOut">
              <a:rPr lang="en-GB" smtClean="0"/>
              <a:t>31/07/2021</a:t>
            </a:fld>
            <a:endParaRPr lang="en-GB"/>
          </a:p>
        </p:txBody>
      </p:sp>
      <p:sp>
        <p:nvSpPr>
          <p:cNvPr id="5" name="Footer Placeholder 4">
            <a:extLst>
              <a:ext uri="{FF2B5EF4-FFF2-40B4-BE49-F238E27FC236}">
                <a16:creationId xmlns:a16="http://schemas.microsoft.com/office/drawing/2014/main" id="{B3267C4A-3230-504F-8140-A7B3B5E85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7BF835-3E17-0241-818E-F4314CBCBBB1}"/>
              </a:ext>
            </a:extLst>
          </p:cNvPr>
          <p:cNvSpPr>
            <a:spLocks noGrp="1"/>
          </p:cNvSpPr>
          <p:nvPr>
            <p:ph type="sldNum" sz="quarter" idx="12"/>
          </p:nvPr>
        </p:nvSpPr>
        <p:spPr/>
        <p:txBody>
          <a:bodyPr/>
          <a:lstStyle/>
          <a:p>
            <a:fld id="{E9BF45C5-4CC4-ED46-BC2E-297B77D91842}" type="slidenum">
              <a:rPr lang="en-GB" smtClean="0"/>
              <a:t>‹#›</a:t>
            </a:fld>
            <a:endParaRPr lang="en-GB"/>
          </a:p>
        </p:txBody>
      </p:sp>
    </p:spTree>
    <p:extLst>
      <p:ext uri="{BB962C8B-B14F-4D97-AF65-F5344CB8AC3E}">
        <p14:creationId xmlns:p14="http://schemas.microsoft.com/office/powerpoint/2010/main" val="198106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sp>
        <p:nvSpPr>
          <p:cNvPr id="8" name="Symbol zastępczy obrazu 7"/>
          <p:cNvSpPr>
            <a:spLocks noGrp="1"/>
          </p:cNvSpPr>
          <p:nvPr>
            <p:ph type="pic" sz="quarter" idx="12"/>
          </p:nvPr>
        </p:nvSpPr>
        <p:spPr>
          <a:xfrm>
            <a:off x="0" y="4001085"/>
            <a:ext cx="12192000" cy="2244437"/>
          </a:xfrm>
        </p:spPr>
        <p:txBody>
          <a:bodyPr/>
          <a:lstStyle/>
          <a:p>
            <a:r>
              <a:rPr lang="en-US"/>
              <a:t>Click icon to add picture</a:t>
            </a:r>
            <a:endParaRPr lang="pl-PL" dirty="0"/>
          </a:p>
        </p:txBody>
      </p:sp>
      <p:sp>
        <p:nvSpPr>
          <p:cNvPr id="2" name="Tytuł 1"/>
          <p:cNvSpPr>
            <a:spLocks noGrp="1"/>
          </p:cNvSpPr>
          <p:nvPr>
            <p:ph type="title" hasCustomPrompt="1"/>
          </p:nvPr>
        </p:nvSpPr>
        <p:spPr>
          <a:xfrm>
            <a:off x="963084" y="1836450"/>
            <a:ext cx="10363200" cy="517236"/>
          </a:xfrm>
        </p:spPr>
        <p:txBody>
          <a:bodyPr anchor="ctr">
            <a:noAutofit/>
          </a:bodyPr>
          <a:lstStyle>
            <a:lvl1pPr algn="ctr">
              <a:defRPr sz="2800" b="0" cap="none">
                <a:solidFill>
                  <a:srgbClr val="2D2E3F"/>
                </a:solidFill>
                <a:latin typeface="Calibri Light" panose="020F0302020204030204" pitchFamily="34" charset="0"/>
              </a:defRPr>
            </a:lvl1pPr>
          </a:lstStyle>
          <a:p>
            <a:r>
              <a:rPr lang="pl-PL" dirty="0"/>
              <a:t>KLIKNIJ, ABY EDYTOWAĆ STYL</a:t>
            </a:r>
          </a:p>
        </p:txBody>
      </p:sp>
      <p:sp>
        <p:nvSpPr>
          <p:cNvPr id="3" name="Symbol zastępczy tekstu 2"/>
          <p:cNvSpPr>
            <a:spLocks noGrp="1"/>
          </p:cNvSpPr>
          <p:nvPr>
            <p:ph type="body" idx="1"/>
          </p:nvPr>
        </p:nvSpPr>
        <p:spPr>
          <a:xfrm>
            <a:off x="963084" y="2353686"/>
            <a:ext cx="10363200" cy="501505"/>
          </a:xfrm>
        </p:spPr>
        <p:txBody>
          <a:bodyPr anchor="ctr">
            <a:noAutofit/>
          </a:bodyPr>
          <a:lstStyle>
            <a:lvl1pPr marL="0" indent="0" algn="ctr">
              <a:buNone/>
              <a:defRPr sz="1600">
                <a:solidFill>
                  <a:schemeClr val="bg1">
                    <a:lumMod val="50000"/>
                  </a:schemeClr>
                </a:solidFill>
                <a:latin typeface="Calibri Light" panose="020F03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66843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ytuł i zawartość">
    <p:bg>
      <p:bgPr>
        <a:solidFill>
          <a:srgbClr val="F8F8FA"/>
        </a:solidFill>
        <a:effectLst/>
      </p:bgPr>
    </p:bg>
    <p:spTree>
      <p:nvGrpSpPr>
        <p:cNvPr id="1" name=""/>
        <p:cNvGrpSpPr/>
        <p:nvPr/>
      </p:nvGrpSpPr>
      <p:grpSpPr>
        <a:xfrm>
          <a:off x="0" y="0"/>
          <a:ext cx="0" cy="0"/>
          <a:chOff x="0" y="0"/>
          <a:chExt cx="0" cy="0"/>
        </a:xfrm>
      </p:grpSpPr>
      <p:sp>
        <p:nvSpPr>
          <p:cNvPr id="9" name="Prostokąt 8"/>
          <p:cNvSpPr/>
          <p:nvPr userDrawn="1"/>
        </p:nvSpPr>
        <p:spPr>
          <a:xfrm>
            <a:off x="11000509" y="6262255"/>
            <a:ext cx="591127" cy="604982"/>
          </a:xfrm>
          <a:prstGeom prst="rect">
            <a:avLst/>
          </a:prstGeom>
          <a:solidFill>
            <a:srgbClr val="2D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p:cNvSpPr>
            <a:spLocks noGrp="1"/>
          </p:cNvSpPr>
          <p:nvPr>
            <p:ph type="title"/>
          </p:nvPr>
        </p:nvSpPr>
        <p:spPr>
          <a:xfrm>
            <a:off x="1948873" y="1983364"/>
            <a:ext cx="6706177" cy="869571"/>
          </a:xfrm>
        </p:spPr>
        <p:txBody>
          <a:bodyPr>
            <a:noAutofit/>
          </a:bodyPr>
          <a:lstStyle>
            <a:lvl1pPr algn="l">
              <a:defRPr sz="3600">
                <a:solidFill>
                  <a:srgbClr val="2D2E3F"/>
                </a:solidFill>
                <a:latin typeface="Calibri Light" panose="020F0302020204030204" pitchFamily="34" charset="0"/>
              </a:defRPr>
            </a:lvl1pPr>
          </a:lstStyle>
          <a:p>
            <a:r>
              <a:rPr lang="en-US"/>
              <a:t>Click to edit Master title style</a:t>
            </a:r>
            <a:endParaRPr lang="pl-PL" dirty="0"/>
          </a:p>
        </p:txBody>
      </p:sp>
      <p:sp>
        <p:nvSpPr>
          <p:cNvPr id="11" name="Symbol zastępczy numeru slajdu 5"/>
          <p:cNvSpPr>
            <a:spLocks noGrp="1"/>
          </p:cNvSpPr>
          <p:nvPr>
            <p:ph type="sldNum" sz="quarter" idx="12"/>
          </p:nvPr>
        </p:nvSpPr>
        <p:spPr>
          <a:xfrm>
            <a:off x="10991272" y="6262255"/>
            <a:ext cx="591127" cy="595745"/>
          </a:xfrm>
          <a:prstGeom prst="rect">
            <a:avLst/>
          </a:prstGeom>
        </p:spPr>
        <p:txBody>
          <a:bodyPr/>
          <a:lstStyle>
            <a:lvl1pPr algn="ctr">
              <a:defRPr sz="1600" b="1">
                <a:solidFill>
                  <a:schemeClr val="bg1">
                    <a:lumMod val="95000"/>
                  </a:schemeClr>
                </a:solidFill>
              </a:defRPr>
            </a:lvl1pPr>
          </a:lstStyle>
          <a:p>
            <a:fld id="{D9D419E9-8280-4447-AC5B-7DD19C2032AA}" type="slidenum">
              <a:rPr lang="pl-PL" smtClean="0"/>
              <a:pPr/>
              <a:t>‹#›</a:t>
            </a:fld>
            <a:endParaRPr lang="pl-PL" dirty="0"/>
          </a:p>
        </p:txBody>
      </p:sp>
      <p:sp>
        <p:nvSpPr>
          <p:cNvPr id="22" name="Symbol zastępczy tekstu 21"/>
          <p:cNvSpPr>
            <a:spLocks noGrp="1"/>
          </p:cNvSpPr>
          <p:nvPr>
            <p:ph type="body" sz="quarter" idx="13"/>
          </p:nvPr>
        </p:nvSpPr>
        <p:spPr>
          <a:xfrm>
            <a:off x="609600" y="2964873"/>
            <a:ext cx="8045450" cy="397163"/>
          </a:xfrm>
        </p:spPr>
        <p:txBody>
          <a:bodyPr>
            <a:noAutofit/>
          </a:bodyPr>
          <a:lstStyle>
            <a:lvl1pPr marL="0" indent="0">
              <a:buFontTx/>
              <a:buNone/>
              <a:defRPr sz="1800">
                <a:solidFill>
                  <a:schemeClr val="tx1">
                    <a:lumMod val="65000"/>
                    <a:lumOff val="35000"/>
                  </a:schemeClr>
                </a:solidFill>
              </a:defRPr>
            </a:lvl1pPr>
          </a:lstStyle>
          <a:p>
            <a:pPr lvl="0"/>
            <a:r>
              <a:rPr lang="en-US"/>
              <a:t>Edit Master text styles</a:t>
            </a:r>
          </a:p>
        </p:txBody>
      </p:sp>
      <p:sp>
        <p:nvSpPr>
          <p:cNvPr id="24" name="Symbol zastępczy tekstu 23"/>
          <p:cNvSpPr>
            <a:spLocks noGrp="1"/>
          </p:cNvSpPr>
          <p:nvPr>
            <p:ph type="body" sz="quarter" idx="14" hasCustomPrompt="1"/>
          </p:nvPr>
        </p:nvSpPr>
        <p:spPr>
          <a:xfrm>
            <a:off x="609600" y="3473450"/>
            <a:ext cx="8045450" cy="1754188"/>
          </a:xfrm>
        </p:spPr>
        <p:txBody>
          <a:bodyPr>
            <a:noAutofit/>
          </a:bodyPr>
          <a:lstStyle>
            <a:lvl1pPr marL="0" indent="0">
              <a:buFontTx/>
              <a:buNone/>
              <a:defRPr sz="1400">
                <a:solidFill>
                  <a:schemeClr val="bg1">
                    <a:lumMod val="65000"/>
                  </a:schemeClr>
                </a:solidFill>
              </a:defRPr>
            </a:lvl1pPr>
            <a:lvl2pPr marL="457200" indent="0" algn="l">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pl-PL" dirty="0"/>
              <a:t>Drugi poziom</a:t>
            </a:r>
          </a:p>
        </p:txBody>
      </p:sp>
      <p:sp>
        <p:nvSpPr>
          <p:cNvPr id="27" name="Równoległobok 26"/>
          <p:cNvSpPr/>
          <p:nvPr userDrawn="1"/>
        </p:nvSpPr>
        <p:spPr>
          <a:xfrm>
            <a:off x="8036214" y="5338618"/>
            <a:ext cx="1413164" cy="1519382"/>
          </a:xfrm>
          <a:prstGeom prst="parallelogram">
            <a:avLst>
              <a:gd name="adj" fmla="val 68750"/>
            </a:avLst>
          </a:prstGeom>
          <a:solidFill>
            <a:srgbClr val="C12429">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8" name="Równoległobok 22"/>
          <p:cNvSpPr/>
          <p:nvPr userDrawn="1"/>
        </p:nvSpPr>
        <p:spPr>
          <a:xfrm>
            <a:off x="8655050" y="4692071"/>
            <a:ext cx="1838037" cy="2175164"/>
          </a:xfrm>
          <a:custGeom>
            <a:avLst/>
            <a:gdLst>
              <a:gd name="connsiteX0" fmla="*/ 0 w 1413164"/>
              <a:gd name="connsiteY0" fmla="*/ 1519382 h 1519382"/>
              <a:gd name="connsiteX1" fmla="*/ 971550 w 1413164"/>
              <a:gd name="connsiteY1" fmla="*/ 0 h 1519382"/>
              <a:gd name="connsiteX2" fmla="*/ 1413164 w 1413164"/>
              <a:gd name="connsiteY2" fmla="*/ 0 h 1519382"/>
              <a:gd name="connsiteX3" fmla="*/ 441614 w 1413164"/>
              <a:gd name="connsiteY3" fmla="*/ 1519382 h 1519382"/>
              <a:gd name="connsiteX4" fmla="*/ 0 w 1413164"/>
              <a:gd name="connsiteY4" fmla="*/ 1519382 h 1519382"/>
              <a:gd name="connsiteX0" fmla="*/ 0 w 1413164"/>
              <a:gd name="connsiteY0" fmla="*/ 2175163 h 2175163"/>
              <a:gd name="connsiteX1" fmla="*/ 1377950 w 1413164"/>
              <a:gd name="connsiteY1" fmla="*/ 0 h 2175163"/>
              <a:gd name="connsiteX2" fmla="*/ 1413164 w 1413164"/>
              <a:gd name="connsiteY2" fmla="*/ 655781 h 2175163"/>
              <a:gd name="connsiteX3" fmla="*/ 441614 w 1413164"/>
              <a:gd name="connsiteY3" fmla="*/ 2175163 h 2175163"/>
              <a:gd name="connsiteX4" fmla="*/ 0 w 1413164"/>
              <a:gd name="connsiteY4" fmla="*/ 2175163 h 2175163"/>
              <a:gd name="connsiteX0" fmla="*/ 0 w 1838037"/>
              <a:gd name="connsiteY0" fmla="*/ 2175164 h 2175164"/>
              <a:gd name="connsiteX1" fmla="*/ 1377950 w 1838037"/>
              <a:gd name="connsiteY1" fmla="*/ 1 h 2175164"/>
              <a:gd name="connsiteX2" fmla="*/ 1838037 w 1838037"/>
              <a:gd name="connsiteY2" fmla="*/ 0 h 2175164"/>
              <a:gd name="connsiteX3" fmla="*/ 441614 w 1838037"/>
              <a:gd name="connsiteY3" fmla="*/ 2175164 h 2175164"/>
              <a:gd name="connsiteX4" fmla="*/ 0 w 1838037"/>
              <a:gd name="connsiteY4" fmla="*/ 2175164 h 2175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37" h="2175164">
                <a:moveTo>
                  <a:pt x="0" y="2175164"/>
                </a:moveTo>
                <a:lnTo>
                  <a:pt x="1377950" y="1"/>
                </a:lnTo>
                <a:lnTo>
                  <a:pt x="1838037" y="0"/>
                </a:lnTo>
                <a:lnTo>
                  <a:pt x="441614" y="2175164"/>
                </a:lnTo>
                <a:lnTo>
                  <a:pt x="0" y="2175164"/>
                </a:lnTo>
                <a:close/>
              </a:path>
            </a:pathLst>
          </a:custGeom>
          <a:solidFill>
            <a:srgbClr val="818188">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1926097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ylko tytuł">
    <p:bg>
      <p:bgPr>
        <a:solidFill>
          <a:srgbClr val="F8F8FA"/>
        </a:solidFill>
        <a:effectLst/>
      </p:bgPr>
    </p:bg>
    <p:spTree>
      <p:nvGrpSpPr>
        <p:cNvPr id="1" name=""/>
        <p:cNvGrpSpPr/>
        <p:nvPr/>
      </p:nvGrpSpPr>
      <p:grpSpPr>
        <a:xfrm>
          <a:off x="0" y="0"/>
          <a:ext cx="0" cy="0"/>
          <a:chOff x="0" y="0"/>
          <a:chExt cx="0" cy="0"/>
        </a:xfrm>
      </p:grpSpPr>
      <p:sp>
        <p:nvSpPr>
          <p:cNvPr id="8" name="Prostokąt 7"/>
          <p:cNvSpPr/>
          <p:nvPr userDrawn="1"/>
        </p:nvSpPr>
        <p:spPr>
          <a:xfrm>
            <a:off x="11000509" y="6262255"/>
            <a:ext cx="591127" cy="604982"/>
          </a:xfrm>
          <a:prstGeom prst="rect">
            <a:avLst/>
          </a:prstGeom>
          <a:solidFill>
            <a:srgbClr val="2D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numeru slajdu 5"/>
          <p:cNvSpPr>
            <a:spLocks noGrp="1"/>
          </p:cNvSpPr>
          <p:nvPr>
            <p:ph type="sldNum" sz="quarter" idx="12"/>
          </p:nvPr>
        </p:nvSpPr>
        <p:spPr>
          <a:xfrm>
            <a:off x="10991272" y="6262255"/>
            <a:ext cx="591127" cy="595745"/>
          </a:xfrm>
          <a:prstGeom prst="rect">
            <a:avLst/>
          </a:prstGeom>
        </p:spPr>
        <p:txBody>
          <a:bodyPr/>
          <a:lstStyle>
            <a:lvl1pPr algn="ctr">
              <a:defRPr sz="1600" b="1">
                <a:solidFill>
                  <a:schemeClr val="bg1">
                    <a:lumMod val="95000"/>
                  </a:schemeClr>
                </a:solidFill>
              </a:defRPr>
            </a:lvl1pPr>
          </a:lstStyle>
          <a:p>
            <a:fld id="{D9D419E9-8280-4447-AC5B-7DD19C2032AA}" type="slidenum">
              <a:rPr lang="pl-PL" smtClean="0"/>
              <a:pPr/>
              <a:t>‹#›</a:t>
            </a:fld>
            <a:endParaRPr lang="pl-PL" dirty="0"/>
          </a:p>
        </p:txBody>
      </p:sp>
      <p:sp>
        <p:nvSpPr>
          <p:cNvPr id="12" name="Tytuł 11"/>
          <p:cNvSpPr>
            <a:spLocks noGrp="1"/>
          </p:cNvSpPr>
          <p:nvPr>
            <p:ph type="title"/>
          </p:nvPr>
        </p:nvSpPr>
        <p:spPr>
          <a:xfrm>
            <a:off x="6086764" y="490136"/>
            <a:ext cx="6105236" cy="471055"/>
          </a:xfrm>
        </p:spPr>
        <p:txBody>
          <a:bodyPr>
            <a:noAutofit/>
          </a:bodyPr>
          <a:lstStyle>
            <a:lvl1pPr>
              <a:defRPr sz="1800">
                <a:solidFill>
                  <a:srgbClr val="C12429"/>
                </a:solidFill>
              </a:defRPr>
            </a:lvl1pPr>
          </a:lstStyle>
          <a:p>
            <a:r>
              <a:rPr lang="en-US"/>
              <a:t>Click to edit Master title style</a:t>
            </a:r>
            <a:endParaRPr lang="pl-PL" dirty="0"/>
          </a:p>
        </p:txBody>
      </p:sp>
      <p:sp>
        <p:nvSpPr>
          <p:cNvPr id="13" name="Równoległobok 12"/>
          <p:cNvSpPr/>
          <p:nvPr userDrawn="1"/>
        </p:nvSpPr>
        <p:spPr>
          <a:xfrm>
            <a:off x="0" y="5338618"/>
            <a:ext cx="1413164" cy="1519382"/>
          </a:xfrm>
          <a:prstGeom prst="parallelogram">
            <a:avLst>
              <a:gd name="adj" fmla="val 68750"/>
            </a:avLst>
          </a:prstGeom>
          <a:solidFill>
            <a:srgbClr val="C12429">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Równoległobok 22"/>
          <p:cNvSpPr/>
          <p:nvPr userDrawn="1"/>
        </p:nvSpPr>
        <p:spPr>
          <a:xfrm>
            <a:off x="618836" y="4692071"/>
            <a:ext cx="1838037" cy="2175164"/>
          </a:xfrm>
          <a:custGeom>
            <a:avLst/>
            <a:gdLst>
              <a:gd name="connsiteX0" fmla="*/ 0 w 1413164"/>
              <a:gd name="connsiteY0" fmla="*/ 1519382 h 1519382"/>
              <a:gd name="connsiteX1" fmla="*/ 971550 w 1413164"/>
              <a:gd name="connsiteY1" fmla="*/ 0 h 1519382"/>
              <a:gd name="connsiteX2" fmla="*/ 1413164 w 1413164"/>
              <a:gd name="connsiteY2" fmla="*/ 0 h 1519382"/>
              <a:gd name="connsiteX3" fmla="*/ 441614 w 1413164"/>
              <a:gd name="connsiteY3" fmla="*/ 1519382 h 1519382"/>
              <a:gd name="connsiteX4" fmla="*/ 0 w 1413164"/>
              <a:gd name="connsiteY4" fmla="*/ 1519382 h 1519382"/>
              <a:gd name="connsiteX0" fmla="*/ 0 w 1413164"/>
              <a:gd name="connsiteY0" fmla="*/ 2175163 h 2175163"/>
              <a:gd name="connsiteX1" fmla="*/ 1377950 w 1413164"/>
              <a:gd name="connsiteY1" fmla="*/ 0 h 2175163"/>
              <a:gd name="connsiteX2" fmla="*/ 1413164 w 1413164"/>
              <a:gd name="connsiteY2" fmla="*/ 655781 h 2175163"/>
              <a:gd name="connsiteX3" fmla="*/ 441614 w 1413164"/>
              <a:gd name="connsiteY3" fmla="*/ 2175163 h 2175163"/>
              <a:gd name="connsiteX4" fmla="*/ 0 w 1413164"/>
              <a:gd name="connsiteY4" fmla="*/ 2175163 h 2175163"/>
              <a:gd name="connsiteX0" fmla="*/ 0 w 1838037"/>
              <a:gd name="connsiteY0" fmla="*/ 2175164 h 2175164"/>
              <a:gd name="connsiteX1" fmla="*/ 1377950 w 1838037"/>
              <a:gd name="connsiteY1" fmla="*/ 1 h 2175164"/>
              <a:gd name="connsiteX2" fmla="*/ 1838037 w 1838037"/>
              <a:gd name="connsiteY2" fmla="*/ 0 h 2175164"/>
              <a:gd name="connsiteX3" fmla="*/ 441614 w 1838037"/>
              <a:gd name="connsiteY3" fmla="*/ 2175164 h 2175164"/>
              <a:gd name="connsiteX4" fmla="*/ 0 w 1838037"/>
              <a:gd name="connsiteY4" fmla="*/ 2175164 h 2175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37" h="2175164">
                <a:moveTo>
                  <a:pt x="0" y="2175164"/>
                </a:moveTo>
                <a:lnTo>
                  <a:pt x="1377950" y="1"/>
                </a:lnTo>
                <a:lnTo>
                  <a:pt x="1838037" y="0"/>
                </a:lnTo>
                <a:lnTo>
                  <a:pt x="441614" y="2175164"/>
                </a:lnTo>
                <a:lnTo>
                  <a:pt x="0" y="2175164"/>
                </a:lnTo>
                <a:close/>
              </a:path>
            </a:pathLst>
          </a:custGeom>
          <a:solidFill>
            <a:srgbClr val="818188">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4242598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ylko tytuł">
    <p:bg>
      <p:bgPr>
        <a:solidFill>
          <a:srgbClr val="F8F8FA"/>
        </a:solidFill>
        <a:effectLst/>
      </p:bgPr>
    </p:bg>
    <p:spTree>
      <p:nvGrpSpPr>
        <p:cNvPr id="1" name=""/>
        <p:cNvGrpSpPr/>
        <p:nvPr/>
      </p:nvGrpSpPr>
      <p:grpSpPr>
        <a:xfrm>
          <a:off x="0" y="0"/>
          <a:ext cx="0" cy="0"/>
          <a:chOff x="0" y="0"/>
          <a:chExt cx="0" cy="0"/>
        </a:xfrm>
      </p:grpSpPr>
      <p:sp>
        <p:nvSpPr>
          <p:cNvPr id="8" name="Prostokąt 7"/>
          <p:cNvSpPr/>
          <p:nvPr userDrawn="1"/>
        </p:nvSpPr>
        <p:spPr>
          <a:xfrm>
            <a:off x="11000509" y="6262255"/>
            <a:ext cx="591127" cy="604982"/>
          </a:xfrm>
          <a:prstGeom prst="rect">
            <a:avLst/>
          </a:prstGeom>
          <a:solidFill>
            <a:srgbClr val="2D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numeru slajdu 5"/>
          <p:cNvSpPr>
            <a:spLocks noGrp="1"/>
          </p:cNvSpPr>
          <p:nvPr>
            <p:ph type="sldNum" sz="quarter" idx="12"/>
          </p:nvPr>
        </p:nvSpPr>
        <p:spPr>
          <a:xfrm>
            <a:off x="10991272" y="6262255"/>
            <a:ext cx="591127" cy="595745"/>
          </a:xfrm>
          <a:prstGeom prst="rect">
            <a:avLst/>
          </a:prstGeom>
        </p:spPr>
        <p:txBody>
          <a:bodyPr/>
          <a:lstStyle>
            <a:lvl1pPr algn="ctr">
              <a:defRPr sz="1600" b="1">
                <a:solidFill>
                  <a:schemeClr val="bg1">
                    <a:lumMod val="95000"/>
                  </a:schemeClr>
                </a:solidFill>
              </a:defRPr>
            </a:lvl1pPr>
          </a:lstStyle>
          <a:p>
            <a:fld id="{D9D419E9-8280-4447-AC5B-7DD19C2032AA}" type="slidenum">
              <a:rPr lang="pl-PL" smtClean="0"/>
              <a:pPr/>
              <a:t>‹#›</a:t>
            </a:fld>
            <a:endParaRPr lang="pl-PL" dirty="0"/>
          </a:p>
        </p:txBody>
      </p:sp>
      <p:sp>
        <p:nvSpPr>
          <p:cNvPr id="12" name="Tytuł 11"/>
          <p:cNvSpPr>
            <a:spLocks noGrp="1"/>
          </p:cNvSpPr>
          <p:nvPr>
            <p:ph type="title"/>
          </p:nvPr>
        </p:nvSpPr>
        <p:spPr>
          <a:xfrm>
            <a:off x="6086764" y="490136"/>
            <a:ext cx="6105236" cy="471055"/>
          </a:xfrm>
        </p:spPr>
        <p:txBody>
          <a:bodyPr>
            <a:noAutofit/>
          </a:bodyPr>
          <a:lstStyle>
            <a:lvl1pPr>
              <a:defRPr sz="1800">
                <a:solidFill>
                  <a:srgbClr val="C12429"/>
                </a:solidFill>
              </a:defRPr>
            </a:lvl1pPr>
          </a:lstStyle>
          <a:p>
            <a:r>
              <a:rPr lang="en-US"/>
              <a:t>Click to edit Master title style</a:t>
            </a:r>
            <a:endParaRPr lang="pl-PL" dirty="0"/>
          </a:p>
        </p:txBody>
      </p:sp>
      <p:sp>
        <p:nvSpPr>
          <p:cNvPr id="13" name="Równoległobok 12"/>
          <p:cNvSpPr/>
          <p:nvPr userDrawn="1"/>
        </p:nvSpPr>
        <p:spPr>
          <a:xfrm>
            <a:off x="0" y="5338618"/>
            <a:ext cx="1413164" cy="1519382"/>
          </a:xfrm>
          <a:prstGeom prst="parallelogram">
            <a:avLst>
              <a:gd name="adj" fmla="val 68750"/>
            </a:avLst>
          </a:prstGeom>
          <a:solidFill>
            <a:srgbClr val="C12429">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Równoległobok 22"/>
          <p:cNvSpPr/>
          <p:nvPr userDrawn="1"/>
        </p:nvSpPr>
        <p:spPr>
          <a:xfrm>
            <a:off x="618836" y="4692071"/>
            <a:ext cx="1838037" cy="2175164"/>
          </a:xfrm>
          <a:custGeom>
            <a:avLst/>
            <a:gdLst>
              <a:gd name="connsiteX0" fmla="*/ 0 w 1413164"/>
              <a:gd name="connsiteY0" fmla="*/ 1519382 h 1519382"/>
              <a:gd name="connsiteX1" fmla="*/ 971550 w 1413164"/>
              <a:gd name="connsiteY1" fmla="*/ 0 h 1519382"/>
              <a:gd name="connsiteX2" fmla="*/ 1413164 w 1413164"/>
              <a:gd name="connsiteY2" fmla="*/ 0 h 1519382"/>
              <a:gd name="connsiteX3" fmla="*/ 441614 w 1413164"/>
              <a:gd name="connsiteY3" fmla="*/ 1519382 h 1519382"/>
              <a:gd name="connsiteX4" fmla="*/ 0 w 1413164"/>
              <a:gd name="connsiteY4" fmla="*/ 1519382 h 1519382"/>
              <a:gd name="connsiteX0" fmla="*/ 0 w 1413164"/>
              <a:gd name="connsiteY0" fmla="*/ 2175163 h 2175163"/>
              <a:gd name="connsiteX1" fmla="*/ 1377950 w 1413164"/>
              <a:gd name="connsiteY1" fmla="*/ 0 h 2175163"/>
              <a:gd name="connsiteX2" fmla="*/ 1413164 w 1413164"/>
              <a:gd name="connsiteY2" fmla="*/ 655781 h 2175163"/>
              <a:gd name="connsiteX3" fmla="*/ 441614 w 1413164"/>
              <a:gd name="connsiteY3" fmla="*/ 2175163 h 2175163"/>
              <a:gd name="connsiteX4" fmla="*/ 0 w 1413164"/>
              <a:gd name="connsiteY4" fmla="*/ 2175163 h 2175163"/>
              <a:gd name="connsiteX0" fmla="*/ 0 w 1838037"/>
              <a:gd name="connsiteY0" fmla="*/ 2175164 h 2175164"/>
              <a:gd name="connsiteX1" fmla="*/ 1377950 w 1838037"/>
              <a:gd name="connsiteY1" fmla="*/ 1 h 2175164"/>
              <a:gd name="connsiteX2" fmla="*/ 1838037 w 1838037"/>
              <a:gd name="connsiteY2" fmla="*/ 0 h 2175164"/>
              <a:gd name="connsiteX3" fmla="*/ 441614 w 1838037"/>
              <a:gd name="connsiteY3" fmla="*/ 2175164 h 2175164"/>
              <a:gd name="connsiteX4" fmla="*/ 0 w 1838037"/>
              <a:gd name="connsiteY4" fmla="*/ 2175164 h 2175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37" h="2175164">
                <a:moveTo>
                  <a:pt x="0" y="2175164"/>
                </a:moveTo>
                <a:lnTo>
                  <a:pt x="1377950" y="1"/>
                </a:lnTo>
                <a:lnTo>
                  <a:pt x="1838037" y="0"/>
                </a:lnTo>
                <a:lnTo>
                  <a:pt x="441614" y="2175164"/>
                </a:lnTo>
                <a:lnTo>
                  <a:pt x="0" y="2175164"/>
                </a:lnTo>
                <a:close/>
              </a:path>
            </a:pathLst>
          </a:custGeom>
          <a:solidFill>
            <a:srgbClr val="818188">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 name="Symbol zastępczy tekstu 4"/>
          <p:cNvSpPr>
            <a:spLocks noGrp="1"/>
          </p:cNvSpPr>
          <p:nvPr>
            <p:ph type="body" sz="quarter" idx="13"/>
          </p:nvPr>
        </p:nvSpPr>
        <p:spPr>
          <a:xfrm>
            <a:off x="1052513" y="1582738"/>
            <a:ext cx="10086975" cy="4011612"/>
          </a:xfrm>
        </p:spPr>
        <p:txBody>
          <a:bodyPr numCol="2" spcCol="108000"/>
          <a:lstStyle>
            <a:lvl1pPr marL="0" indent="0">
              <a:buNone/>
              <a:defRPr sz="1600" b="1"/>
            </a:lvl1pPr>
            <a:lvl2pPr marL="742950" indent="-285750">
              <a:buClr>
                <a:srgbClr val="C00000"/>
              </a:buClr>
              <a:buFont typeface="Courier New" panose="02070309020205020404" pitchFamily="49" charset="0"/>
              <a:buChar char="o"/>
              <a:defRPr sz="1400">
                <a:solidFill>
                  <a:schemeClr val="bg1">
                    <a:lumMod val="50000"/>
                  </a:schemeClr>
                </a:solidFill>
              </a:defRPr>
            </a:lvl2pPr>
            <a:lvl3pPr>
              <a:buClr>
                <a:srgbClr val="C00000"/>
              </a:buClr>
              <a:defRPr sz="1400">
                <a:solidFill>
                  <a:schemeClr val="bg1">
                    <a:lumMod val="50000"/>
                  </a:schemeClr>
                </a:solidFill>
              </a:defRPr>
            </a:lvl3pPr>
            <a:lvl4pPr>
              <a:buClr>
                <a:srgbClr val="C00000"/>
              </a:buClr>
              <a:defRPr sz="1400">
                <a:solidFill>
                  <a:schemeClr val="bg1">
                    <a:lumMod val="50000"/>
                  </a:schemeClr>
                </a:solidFill>
              </a:defRPr>
            </a:lvl4pPr>
            <a:lvl5pPr marL="2057400" indent="-228600">
              <a:buClr>
                <a:srgbClr val="C00000"/>
              </a:buClr>
              <a:buFont typeface="Wingdings" panose="05000000000000000000" pitchFamily="2" charset="2"/>
              <a:buChar char="§"/>
              <a:defRPr sz="14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dirty="0"/>
          </a:p>
        </p:txBody>
      </p:sp>
    </p:spTree>
    <p:extLst>
      <p:ext uri="{BB962C8B-B14F-4D97-AF65-F5344CB8AC3E}">
        <p14:creationId xmlns:p14="http://schemas.microsoft.com/office/powerpoint/2010/main" val="2490031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ylko tytuł">
    <p:bg>
      <p:bgPr>
        <a:solidFill>
          <a:srgbClr val="F8F8FA"/>
        </a:solidFill>
        <a:effectLst/>
      </p:bgPr>
    </p:bg>
    <p:spTree>
      <p:nvGrpSpPr>
        <p:cNvPr id="1" name=""/>
        <p:cNvGrpSpPr/>
        <p:nvPr/>
      </p:nvGrpSpPr>
      <p:grpSpPr>
        <a:xfrm>
          <a:off x="0" y="0"/>
          <a:ext cx="0" cy="0"/>
          <a:chOff x="0" y="0"/>
          <a:chExt cx="0" cy="0"/>
        </a:xfrm>
      </p:grpSpPr>
      <p:sp>
        <p:nvSpPr>
          <p:cNvPr id="8" name="Prostokąt 7"/>
          <p:cNvSpPr/>
          <p:nvPr userDrawn="1"/>
        </p:nvSpPr>
        <p:spPr>
          <a:xfrm>
            <a:off x="11000509" y="6262255"/>
            <a:ext cx="591127" cy="604982"/>
          </a:xfrm>
          <a:prstGeom prst="rect">
            <a:avLst/>
          </a:prstGeom>
          <a:solidFill>
            <a:srgbClr val="2D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numeru slajdu 5"/>
          <p:cNvSpPr>
            <a:spLocks noGrp="1"/>
          </p:cNvSpPr>
          <p:nvPr>
            <p:ph type="sldNum" sz="quarter" idx="12"/>
          </p:nvPr>
        </p:nvSpPr>
        <p:spPr>
          <a:xfrm>
            <a:off x="10991272" y="6262255"/>
            <a:ext cx="591127" cy="595745"/>
          </a:xfrm>
          <a:prstGeom prst="rect">
            <a:avLst/>
          </a:prstGeom>
        </p:spPr>
        <p:txBody>
          <a:bodyPr/>
          <a:lstStyle>
            <a:lvl1pPr algn="ctr">
              <a:defRPr sz="1600" b="1">
                <a:solidFill>
                  <a:schemeClr val="bg1">
                    <a:lumMod val="95000"/>
                  </a:schemeClr>
                </a:solidFill>
              </a:defRPr>
            </a:lvl1pPr>
          </a:lstStyle>
          <a:p>
            <a:fld id="{D9D419E9-8280-4447-AC5B-7DD19C2032AA}" type="slidenum">
              <a:rPr lang="pl-PL" smtClean="0"/>
              <a:pPr/>
              <a:t>‹#›</a:t>
            </a:fld>
            <a:endParaRPr lang="pl-PL" dirty="0"/>
          </a:p>
        </p:txBody>
      </p:sp>
      <p:sp>
        <p:nvSpPr>
          <p:cNvPr id="12" name="Tytuł 11"/>
          <p:cNvSpPr>
            <a:spLocks noGrp="1"/>
          </p:cNvSpPr>
          <p:nvPr>
            <p:ph type="title"/>
          </p:nvPr>
        </p:nvSpPr>
        <p:spPr>
          <a:xfrm>
            <a:off x="6086764" y="490136"/>
            <a:ext cx="6105236" cy="471055"/>
          </a:xfrm>
        </p:spPr>
        <p:txBody>
          <a:bodyPr>
            <a:noAutofit/>
          </a:bodyPr>
          <a:lstStyle>
            <a:lvl1pPr>
              <a:defRPr sz="1800">
                <a:solidFill>
                  <a:srgbClr val="C12429"/>
                </a:solidFill>
              </a:defRPr>
            </a:lvl1pPr>
          </a:lstStyle>
          <a:p>
            <a:r>
              <a:rPr lang="en-US"/>
              <a:t>Click to edit Master title style</a:t>
            </a:r>
            <a:endParaRPr lang="pl-PL" dirty="0"/>
          </a:p>
        </p:txBody>
      </p:sp>
      <p:sp>
        <p:nvSpPr>
          <p:cNvPr id="13" name="Równoległobok 12"/>
          <p:cNvSpPr/>
          <p:nvPr userDrawn="1"/>
        </p:nvSpPr>
        <p:spPr>
          <a:xfrm>
            <a:off x="0" y="5338618"/>
            <a:ext cx="1413164" cy="1519382"/>
          </a:xfrm>
          <a:prstGeom prst="parallelogram">
            <a:avLst>
              <a:gd name="adj" fmla="val 68750"/>
            </a:avLst>
          </a:prstGeom>
          <a:solidFill>
            <a:srgbClr val="C12429">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Równoległobok 22"/>
          <p:cNvSpPr/>
          <p:nvPr userDrawn="1"/>
        </p:nvSpPr>
        <p:spPr>
          <a:xfrm>
            <a:off x="618836" y="4692071"/>
            <a:ext cx="1838037" cy="2175164"/>
          </a:xfrm>
          <a:custGeom>
            <a:avLst/>
            <a:gdLst>
              <a:gd name="connsiteX0" fmla="*/ 0 w 1413164"/>
              <a:gd name="connsiteY0" fmla="*/ 1519382 h 1519382"/>
              <a:gd name="connsiteX1" fmla="*/ 971550 w 1413164"/>
              <a:gd name="connsiteY1" fmla="*/ 0 h 1519382"/>
              <a:gd name="connsiteX2" fmla="*/ 1413164 w 1413164"/>
              <a:gd name="connsiteY2" fmla="*/ 0 h 1519382"/>
              <a:gd name="connsiteX3" fmla="*/ 441614 w 1413164"/>
              <a:gd name="connsiteY3" fmla="*/ 1519382 h 1519382"/>
              <a:gd name="connsiteX4" fmla="*/ 0 w 1413164"/>
              <a:gd name="connsiteY4" fmla="*/ 1519382 h 1519382"/>
              <a:gd name="connsiteX0" fmla="*/ 0 w 1413164"/>
              <a:gd name="connsiteY0" fmla="*/ 2175163 h 2175163"/>
              <a:gd name="connsiteX1" fmla="*/ 1377950 w 1413164"/>
              <a:gd name="connsiteY1" fmla="*/ 0 h 2175163"/>
              <a:gd name="connsiteX2" fmla="*/ 1413164 w 1413164"/>
              <a:gd name="connsiteY2" fmla="*/ 655781 h 2175163"/>
              <a:gd name="connsiteX3" fmla="*/ 441614 w 1413164"/>
              <a:gd name="connsiteY3" fmla="*/ 2175163 h 2175163"/>
              <a:gd name="connsiteX4" fmla="*/ 0 w 1413164"/>
              <a:gd name="connsiteY4" fmla="*/ 2175163 h 2175163"/>
              <a:gd name="connsiteX0" fmla="*/ 0 w 1838037"/>
              <a:gd name="connsiteY0" fmla="*/ 2175164 h 2175164"/>
              <a:gd name="connsiteX1" fmla="*/ 1377950 w 1838037"/>
              <a:gd name="connsiteY1" fmla="*/ 1 h 2175164"/>
              <a:gd name="connsiteX2" fmla="*/ 1838037 w 1838037"/>
              <a:gd name="connsiteY2" fmla="*/ 0 h 2175164"/>
              <a:gd name="connsiteX3" fmla="*/ 441614 w 1838037"/>
              <a:gd name="connsiteY3" fmla="*/ 2175164 h 2175164"/>
              <a:gd name="connsiteX4" fmla="*/ 0 w 1838037"/>
              <a:gd name="connsiteY4" fmla="*/ 2175164 h 2175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37" h="2175164">
                <a:moveTo>
                  <a:pt x="0" y="2175164"/>
                </a:moveTo>
                <a:lnTo>
                  <a:pt x="1377950" y="1"/>
                </a:lnTo>
                <a:lnTo>
                  <a:pt x="1838037" y="0"/>
                </a:lnTo>
                <a:lnTo>
                  <a:pt x="441614" y="2175164"/>
                </a:lnTo>
                <a:lnTo>
                  <a:pt x="0" y="2175164"/>
                </a:lnTo>
                <a:close/>
              </a:path>
            </a:pathLst>
          </a:custGeom>
          <a:solidFill>
            <a:srgbClr val="818188">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extBox 16"/>
          <p:cNvSpPr txBox="1"/>
          <p:nvPr userDrawn="1"/>
        </p:nvSpPr>
        <p:spPr>
          <a:xfrm>
            <a:off x="1043231" y="1985875"/>
            <a:ext cx="10067221" cy="3406505"/>
          </a:xfrm>
          <a:prstGeom prst="rect">
            <a:avLst/>
          </a:prstGeom>
          <a:noFill/>
        </p:spPr>
        <p:txBody>
          <a:bodyPr wrap="square" rIns="144000" bIns="36000" numCol="2" spcCol="360000">
            <a:noAutofit/>
          </a:bodyPr>
          <a:lstStyle/>
          <a:p>
            <a:pPr eaLnBrk="1" fontAlgn="auto" hangingPunct="1">
              <a:spcBef>
                <a:spcPts val="0"/>
              </a:spcBef>
              <a:spcAft>
                <a:spcPts val="0"/>
              </a:spcAft>
              <a:defRPr/>
            </a:pPr>
            <a:endParaRPr lang="en-US" sz="1400" dirty="0">
              <a:solidFill>
                <a:schemeClr val="bg1">
                  <a:lumMod val="50000"/>
                </a:schemeClr>
              </a:solidFill>
              <a:ea typeface="Roboto" panose="02000000000000000000" pitchFamily="2" charset="0"/>
            </a:endParaRPr>
          </a:p>
        </p:txBody>
      </p:sp>
      <p:sp>
        <p:nvSpPr>
          <p:cNvPr id="11" name="Symbol zastępczy tekstu 4"/>
          <p:cNvSpPr>
            <a:spLocks noGrp="1"/>
          </p:cNvSpPr>
          <p:nvPr>
            <p:ph type="body" sz="quarter" idx="13"/>
          </p:nvPr>
        </p:nvSpPr>
        <p:spPr>
          <a:xfrm>
            <a:off x="1052513" y="1582738"/>
            <a:ext cx="10086975" cy="4011612"/>
          </a:xfrm>
        </p:spPr>
        <p:txBody>
          <a:bodyPr numCol="3" spcCol="108000"/>
          <a:lstStyle>
            <a:lvl1pPr marL="0" indent="0">
              <a:buNone/>
              <a:defRPr sz="1600" b="1"/>
            </a:lvl1pPr>
            <a:lvl2pPr marL="742950" indent="-285750">
              <a:buClr>
                <a:srgbClr val="C00000"/>
              </a:buClr>
              <a:buFont typeface="Courier New" panose="02070309020205020404" pitchFamily="49" charset="0"/>
              <a:buChar char="o"/>
              <a:defRPr sz="1400">
                <a:solidFill>
                  <a:schemeClr val="bg1">
                    <a:lumMod val="50000"/>
                  </a:schemeClr>
                </a:solidFill>
              </a:defRPr>
            </a:lvl2pPr>
            <a:lvl3pPr>
              <a:buClr>
                <a:srgbClr val="C00000"/>
              </a:buClr>
              <a:defRPr sz="1400">
                <a:solidFill>
                  <a:schemeClr val="bg1">
                    <a:lumMod val="50000"/>
                  </a:schemeClr>
                </a:solidFill>
              </a:defRPr>
            </a:lvl3pPr>
            <a:lvl4pPr>
              <a:buClr>
                <a:srgbClr val="C00000"/>
              </a:buClr>
              <a:defRPr sz="1400">
                <a:solidFill>
                  <a:schemeClr val="bg1">
                    <a:lumMod val="50000"/>
                  </a:schemeClr>
                </a:solidFill>
              </a:defRPr>
            </a:lvl4pPr>
            <a:lvl5pPr marL="2057400" indent="-228600">
              <a:buClr>
                <a:srgbClr val="C00000"/>
              </a:buClr>
              <a:buFont typeface="Wingdings" panose="05000000000000000000" pitchFamily="2" charset="2"/>
              <a:buChar char="§"/>
              <a:defRPr sz="14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dirty="0"/>
          </a:p>
        </p:txBody>
      </p:sp>
    </p:spTree>
    <p:extLst>
      <p:ext uri="{BB962C8B-B14F-4D97-AF65-F5344CB8AC3E}">
        <p14:creationId xmlns:p14="http://schemas.microsoft.com/office/powerpoint/2010/main" val="269232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ylko tytuł">
    <p:bg>
      <p:bgPr>
        <a:solidFill>
          <a:srgbClr val="F8F8FA"/>
        </a:solidFill>
        <a:effectLst/>
      </p:bgPr>
    </p:bg>
    <p:spTree>
      <p:nvGrpSpPr>
        <p:cNvPr id="1" name=""/>
        <p:cNvGrpSpPr/>
        <p:nvPr/>
      </p:nvGrpSpPr>
      <p:grpSpPr>
        <a:xfrm>
          <a:off x="0" y="0"/>
          <a:ext cx="0" cy="0"/>
          <a:chOff x="0" y="0"/>
          <a:chExt cx="0" cy="0"/>
        </a:xfrm>
      </p:grpSpPr>
      <p:sp>
        <p:nvSpPr>
          <p:cNvPr id="8" name="Prostokąt 7"/>
          <p:cNvSpPr/>
          <p:nvPr userDrawn="1"/>
        </p:nvSpPr>
        <p:spPr>
          <a:xfrm>
            <a:off x="11000509" y="6262255"/>
            <a:ext cx="591127" cy="604982"/>
          </a:xfrm>
          <a:prstGeom prst="rect">
            <a:avLst/>
          </a:prstGeom>
          <a:solidFill>
            <a:srgbClr val="2D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numeru slajdu 5"/>
          <p:cNvSpPr>
            <a:spLocks noGrp="1"/>
          </p:cNvSpPr>
          <p:nvPr>
            <p:ph type="sldNum" sz="quarter" idx="12"/>
          </p:nvPr>
        </p:nvSpPr>
        <p:spPr>
          <a:xfrm>
            <a:off x="10991272" y="6262255"/>
            <a:ext cx="591127" cy="595745"/>
          </a:xfrm>
          <a:prstGeom prst="rect">
            <a:avLst/>
          </a:prstGeom>
        </p:spPr>
        <p:txBody>
          <a:bodyPr/>
          <a:lstStyle>
            <a:lvl1pPr algn="ctr">
              <a:defRPr sz="1600" b="1">
                <a:solidFill>
                  <a:schemeClr val="bg1">
                    <a:lumMod val="95000"/>
                  </a:schemeClr>
                </a:solidFill>
              </a:defRPr>
            </a:lvl1pPr>
          </a:lstStyle>
          <a:p>
            <a:fld id="{D9D419E9-8280-4447-AC5B-7DD19C2032AA}" type="slidenum">
              <a:rPr lang="pl-PL" smtClean="0"/>
              <a:pPr/>
              <a:t>‹#›</a:t>
            </a:fld>
            <a:endParaRPr lang="pl-PL" dirty="0"/>
          </a:p>
        </p:txBody>
      </p:sp>
      <p:sp>
        <p:nvSpPr>
          <p:cNvPr id="12" name="Tytuł 11"/>
          <p:cNvSpPr>
            <a:spLocks noGrp="1"/>
          </p:cNvSpPr>
          <p:nvPr>
            <p:ph type="title"/>
          </p:nvPr>
        </p:nvSpPr>
        <p:spPr>
          <a:xfrm>
            <a:off x="6086764" y="490136"/>
            <a:ext cx="6105236" cy="471055"/>
          </a:xfrm>
        </p:spPr>
        <p:txBody>
          <a:bodyPr>
            <a:noAutofit/>
          </a:bodyPr>
          <a:lstStyle>
            <a:lvl1pPr>
              <a:defRPr sz="1800">
                <a:solidFill>
                  <a:srgbClr val="C12429"/>
                </a:solidFill>
              </a:defRPr>
            </a:lvl1pPr>
          </a:lstStyle>
          <a:p>
            <a:r>
              <a:rPr lang="en-US"/>
              <a:t>Click to edit Master title style</a:t>
            </a:r>
            <a:endParaRPr lang="pl-PL" dirty="0"/>
          </a:p>
        </p:txBody>
      </p:sp>
      <p:sp>
        <p:nvSpPr>
          <p:cNvPr id="13" name="Równoległobok 12"/>
          <p:cNvSpPr/>
          <p:nvPr userDrawn="1"/>
        </p:nvSpPr>
        <p:spPr>
          <a:xfrm>
            <a:off x="0" y="5338618"/>
            <a:ext cx="1413164" cy="1519382"/>
          </a:xfrm>
          <a:prstGeom prst="parallelogram">
            <a:avLst>
              <a:gd name="adj" fmla="val 68750"/>
            </a:avLst>
          </a:prstGeom>
          <a:solidFill>
            <a:srgbClr val="C12429">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Równoległobok 22"/>
          <p:cNvSpPr/>
          <p:nvPr userDrawn="1"/>
        </p:nvSpPr>
        <p:spPr>
          <a:xfrm>
            <a:off x="618836" y="4692071"/>
            <a:ext cx="1838037" cy="2175164"/>
          </a:xfrm>
          <a:custGeom>
            <a:avLst/>
            <a:gdLst>
              <a:gd name="connsiteX0" fmla="*/ 0 w 1413164"/>
              <a:gd name="connsiteY0" fmla="*/ 1519382 h 1519382"/>
              <a:gd name="connsiteX1" fmla="*/ 971550 w 1413164"/>
              <a:gd name="connsiteY1" fmla="*/ 0 h 1519382"/>
              <a:gd name="connsiteX2" fmla="*/ 1413164 w 1413164"/>
              <a:gd name="connsiteY2" fmla="*/ 0 h 1519382"/>
              <a:gd name="connsiteX3" fmla="*/ 441614 w 1413164"/>
              <a:gd name="connsiteY3" fmla="*/ 1519382 h 1519382"/>
              <a:gd name="connsiteX4" fmla="*/ 0 w 1413164"/>
              <a:gd name="connsiteY4" fmla="*/ 1519382 h 1519382"/>
              <a:gd name="connsiteX0" fmla="*/ 0 w 1413164"/>
              <a:gd name="connsiteY0" fmla="*/ 2175163 h 2175163"/>
              <a:gd name="connsiteX1" fmla="*/ 1377950 w 1413164"/>
              <a:gd name="connsiteY1" fmla="*/ 0 h 2175163"/>
              <a:gd name="connsiteX2" fmla="*/ 1413164 w 1413164"/>
              <a:gd name="connsiteY2" fmla="*/ 655781 h 2175163"/>
              <a:gd name="connsiteX3" fmla="*/ 441614 w 1413164"/>
              <a:gd name="connsiteY3" fmla="*/ 2175163 h 2175163"/>
              <a:gd name="connsiteX4" fmla="*/ 0 w 1413164"/>
              <a:gd name="connsiteY4" fmla="*/ 2175163 h 2175163"/>
              <a:gd name="connsiteX0" fmla="*/ 0 w 1838037"/>
              <a:gd name="connsiteY0" fmla="*/ 2175164 h 2175164"/>
              <a:gd name="connsiteX1" fmla="*/ 1377950 w 1838037"/>
              <a:gd name="connsiteY1" fmla="*/ 1 h 2175164"/>
              <a:gd name="connsiteX2" fmla="*/ 1838037 w 1838037"/>
              <a:gd name="connsiteY2" fmla="*/ 0 h 2175164"/>
              <a:gd name="connsiteX3" fmla="*/ 441614 w 1838037"/>
              <a:gd name="connsiteY3" fmla="*/ 2175164 h 2175164"/>
              <a:gd name="connsiteX4" fmla="*/ 0 w 1838037"/>
              <a:gd name="connsiteY4" fmla="*/ 2175164 h 2175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37" h="2175164">
                <a:moveTo>
                  <a:pt x="0" y="2175164"/>
                </a:moveTo>
                <a:lnTo>
                  <a:pt x="1377950" y="1"/>
                </a:lnTo>
                <a:lnTo>
                  <a:pt x="1838037" y="0"/>
                </a:lnTo>
                <a:lnTo>
                  <a:pt x="441614" y="2175164"/>
                </a:lnTo>
                <a:lnTo>
                  <a:pt x="0" y="2175164"/>
                </a:lnTo>
                <a:close/>
              </a:path>
            </a:pathLst>
          </a:custGeom>
          <a:solidFill>
            <a:srgbClr val="818188">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 name="Elipsa 1"/>
          <p:cNvSpPr/>
          <p:nvPr userDrawn="1"/>
        </p:nvSpPr>
        <p:spPr>
          <a:xfrm>
            <a:off x="326699" y="1533832"/>
            <a:ext cx="2172929" cy="2172929"/>
          </a:xfrm>
          <a:prstGeom prst="ellipse">
            <a:avLst/>
          </a:prstGeom>
          <a:noFill/>
          <a:ln>
            <a:solidFill>
              <a:srgbClr val="C12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ymbol zastępczy obrazu 9"/>
          <p:cNvSpPr>
            <a:spLocks noGrp="1"/>
          </p:cNvSpPr>
          <p:nvPr>
            <p:ph type="pic" sz="quarter" idx="13"/>
          </p:nvPr>
        </p:nvSpPr>
        <p:spPr>
          <a:xfrm>
            <a:off x="327928" y="1533473"/>
            <a:ext cx="2171700" cy="2173288"/>
          </a:xfrm>
          <a:prstGeom prst="ellipse">
            <a:avLst/>
          </a:prstGeom>
        </p:spPr>
        <p:txBody>
          <a:bodyPr/>
          <a:lstStyle/>
          <a:p>
            <a:r>
              <a:rPr lang="en-US"/>
              <a:t>Click icon to add picture</a:t>
            </a:r>
            <a:endParaRPr lang="pl-PL"/>
          </a:p>
        </p:txBody>
      </p:sp>
      <p:sp>
        <p:nvSpPr>
          <p:cNvPr id="15" name="Elipsa 14"/>
          <p:cNvSpPr/>
          <p:nvPr userDrawn="1"/>
        </p:nvSpPr>
        <p:spPr>
          <a:xfrm>
            <a:off x="3432948" y="1534191"/>
            <a:ext cx="2172929" cy="2172929"/>
          </a:xfrm>
          <a:prstGeom prst="ellipse">
            <a:avLst/>
          </a:prstGeom>
          <a:noFill/>
          <a:ln>
            <a:solidFill>
              <a:srgbClr val="C12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ymbol zastępczy obrazu 9"/>
          <p:cNvSpPr>
            <a:spLocks noGrp="1"/>
          </p:cNvSpPr>
          <p:nvPr>
            <p:ph type="pic" sz="quarter" idx="14"/>
          </p:nvPr>
        </p:nvSpPr>
        <p:spPr>
          <a:xfrm>
            <a:off x="3432948" y="1533473"/>
            <a:ext cx="2171700" cy="2173288"/>
          </a:xfrm>
          <a:prstGeom prst="ellipse">
            <a:avLst/>
          </a:prstGeom>
        </p:spPr>
        <p:txBody>
          <a:bodyPr/>
          <a:lstStyle/>
          <a:p>
            <a:r>
              <a:rPr lang="en-US"/>
              <a:t>Click icon to add picture</a:t>
            </a:r>
            <a:endParaRPr lang="pl-PL" dirty="0"/>
          </a:p>
        </p:txBody>
      </p:sp>
      <p:sp>
        <p:nvSpPr>
          <p:cNvPr id="17" name="Elipsa 16"/>
          <p:cNvSpPr/>
          <p:nvPr userDrawn="1"/>
        </p:nvSpPr>
        <p:spPr>
          <a:xfrm>
            <a:off x="6539197" y="1534550"/>
            <a:ext cx="2172929" cy="2172929"/>
          </a:xfrm>
          <a:prstGeom prst="ellipse">
            <a:avLst/>
          </a:prstGeom>
          <a:noFill/>
          <a:ln>
            <a:solidFill>
              <a:srgbClr val="C12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ymbol zastępczy obrazu 9"/>
          <p:cNvSpPr>
            <a:spLocks noGrp="1"/>
          </p:cNvSpPr>
          <p:nvPr>
            <p:ph type="pic" sz="quarter" idx="15"/>
          </p:nvPr>
        </p:nvSpPr>
        <p:spPr>
          <a:xfrm>
            <a:off x="6540426" y="1534550"/>
            <a:ext cx="2171700" cy="2173288"/>
          </a:xfrm>
          <a:prstGeom prst="ellipse">
            <a:avLst/>
          </a:prstGeom>
        </p:spPr>
        <p:txBody>
          <a:bodyPr/>
          <a:lstStyle/>
          <a:p>
            <a:r>
              <a:rPr lang="en-US"/>
              <a:t>Click icon to add picture</a:t>
            </a:r>
            <a:endParaRPr lang="pl-PL"/>
          </a:p>
        </p:txBody>
      </p:sp>
      <p:sp>
        <p:nvSpPr>
          <p:cNvPr id="19" name="Elipsa 18"/>
          <p:cNvSpPr/>
          <p:nvPr userDrawn="1"/>
        </p:nvSpPr>
        <p:spPr>
          <a:xfrm>
            <a:off x="9645445" y="1533832"/>
            <a:ext cx="2172929" cy="2172929"/>
          </a:xfrm>
          <a:prstGeom prst="ellipse">
            <a:avLst/>
          </a:prstGeom>
          <a:noFill/>
          <a:ln>
            <a:solidFill>
              <a:srgbClr val="C12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ymbol zastępczy obrazu 9"/>
          <p:cNvSpPr>
            <a:spLocks noGrp="1"/>
          </p:cNvSpPr>
          <p:nvPr>
            <p:ph type="pic" sz="quarter" idx="16"/>
          </p:nvPr>
        </p:nvSpPr>
        <p:spPr>
          <a:xfrm>
            <a:off x="9646674" y="1533473"/>
            <a:ext cx="2171700" cy="2173288"/>
          </a:xfrm>
          <a:prstGeom prst="ellipse">
            <a:avLst/>
          </a:prstGeom>
        </p:spPr>
        <p:txBody>
          <a:bodyPr/>
          <a:lstStyle/>
          <a:p>
            <a:r>
              <a:rPr lang="en-US"/>
              <a:t>Click icon to add picture</a:t>
            </a:r>
            <a:endParaRPr lang="pl-PL"/>
          </a:p>
        </p:txBody>
      </p:sp>
    </p:spTree>
    <p:extLst>
      <p:ext uri="{BB962C8B-B14F-4D97-AF65-F5344CB8AC3E}">
        <p14:creationId xmlns:p14="http://schemas.microsoft.com/office/powerpoint/2010/main" val="2404410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ylko tytuł">
    <p:bg>
      <p:bgPr>
        <a:solidFill>
          <a:srgbClr val="F8F8FA"/>
        </a:solidFill>
        <a:effectLst/>
      </p:bgPr>
    </p:bg>
    <p:spTree>
      <p:nvGrpSpPr>
        <p:cNvPr id="1" name=""/>
        <p:cNvGrpSpPr/>
        <p:nvPr/>
      </p:nvGrpSpPr>
      <p:grpSpPr>
        <a:xfrm>
          <a:off x="0" y="0"/>
          <a:ext cx="0" cy="0"/>
          <a:chOff x="0" y="0"/>
          <a:chExt cx="0" cy="0"/>
        </a:xfrm>
      </p:grpSpPr>
      <p:sp>
        <p:nvSpPr>
          <p:cNvPr id="8" name="Prostokąt 7"/>
          <p:cNvSpPr/>
          <p:nvPr userDrawn="1"/>
        </p:nvSpPr>
        <p:spPr>
          <a:xfrm>
            <a:off x="11000509" y="6262255"/>
            <a:ext cx="591127" cy="604982"/>
          </a:xfrm>
          <a:prstGeom prst="rect">
            <a:avLst/>
          </a:prstGeom>
          <a:solidFill>
            <a:srgbClr val="2D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numeru slajdu 5"/>
          <p:cNvSpPr>
            <a:spLocks noGrp="1"/>
          </p:cNvSpPr>
          <p:nvPr>
            <p:ph type="sldNum" sz="quarter" idx="12"/>
          </p:nvPr>
        </p:nvSpPr>
        <p:spPr>
          <a:xfrm>
            <a:off x="10991272" y="6262255"/>
            <a:ext cx="591127" cy="595745"/>
          </a:xfrm>
          <a:prstGeom prst="rect">
            <a:avLst/>
          </a:prstGeom>
        </p:spPr>
        <p:txBody>
          <a:bodyPr/>
          <a:lstStyle>
            <a:lvl1pPr algn="ctr">
              <a:defRPr sz="1600" b="1">
                <a:solidFill>
                  <a:schemeClr val="bg1">
                    <a:lumMod val="95000"/>
                  </a:schemeClr>
                </a:solidFill>
              </a:defRPr>
            </a:lvl1pPr>
          </a:lstStyle>
          <a:p>
            <a:fld id="{D9D419E9-8280-4447-AC5B-7DD19C2032AA}" type="slidenum">
              <a:rPr lang="pl-PL" smtClean="0"/>
              <a:pPr/>
              <a:t>‹#›</a:t>
            </a:fld>
            <a:endParaRPr lang="pl-PL" dirty="0"/>
          </a:p>
        </p:txBody>
      </p:sp>
      <p:sp>
        <p:nvSpPr>
          <p:cNvPr id="13" name="Równoległobok 12"/>
          <p:cNvSpPr/>
          <p:nvPr userDrawn="1"/>
        </p:nvSpPr>
        <p:spPr>
          <a:xfrm>
            <a:off x="0" y="5338618"/>
            <a:ext cx="1413164" cy="1519382"/>
          </a:xfrm>
          <a:prstGeom prst="parallelogram">
            <a:avLst>
              <a:gd name="adj" fmla="val 68750"/>
            </a:avLst>
          </a:prstGeom>
          <a:solidFill>
            <a:srgbClr val="C12429">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Równoległobok 22"/>
          <p:cNvSpPr/>
          <p:nvPr userDrawn="1"/>
        </p:nvSpPr>
        <p:spPr>
          <a:xfrm>
            <a:off x="618836" y="4692071"/>
            <a:ext cx="1838037" cy="2175164"/>
          </a:xfrm>
          <a:custGeom>
            <a:avLst/>
            <a:gdLst>
              <a:gd name="connsiteX0" fmla="*/ 0 w 1413164"/>
              <a:gd name="connsiteY0" fmla="*/ 1519382 h 1519382"/>
              <a:gd name="connsiteX1" fmla="*/ 971550 w 1413164"/>
              <a:gd name="connsiteY1" fmla="*/ 0 h 1519382"/>
              <a:gd name="connsiteX2" fmla="*/ 1413164 w 1413164"/>
              <a:gd name="connsiteY2" fmla="*/ 0 h 1519382"/>
              <a:gd name="connsiteX3" fmla="*/ 441614 w 1413164"/>
              <a:gd name="connsiteY3" fmla="*/ 1519382 h 1519382"/>
              <a:gd name="connsiteX4" fmla="*/ 0 w 1413164"/>
              <a:gd name="connsiteY4" fmla="*/ 1519382 h 1519382"/>
              <a:gd name="connsiteX0" fmla="*/ 0 w 1413164"/>
              <a:gd name="connsiteY0" fmla="*/ 2175163 h 2175163"/>
              <a:gd name="connsiteX1" fmla="*/ 1377950 w 1413164"/>
              <a:gd name="connsiteY1" fmla="*/ 0 h 2175163"/>
              <a:gd name="connsiteX2" fmla="*/ 1413164 w 1413164"/>
              <a:gd name="connsiteY2" fmla="*/ 655781 h 2175163"/>
              <a:gd name="connsiteX3" fmla="*/ 441614 w 1413164"/>
              <a:gd name="connsiteY3" fmla="*/ 2175163 h 2175163"/>
              <a:gd name="connsiteX4" fmla="*/ 0 w 1413164"/>
              <a:gd name="connsiteY4" fmla="*/ 2175163 h 2175163"/>
              <a:gd name="connsiteX0" fmla="*/ 0 w 1838037"/>
              <a:gd name="connsiteY0" fmla="*/ 2175164 h 2175164"/>
              <a:gd name="connsiteX1" fmla="*/ 1377950 w 1838037"/>
              <a:gd name="connsiteY1" fmla="*/ 1 h 2175164"/>
              <a:gd name="connsiteX2" fmla="*/ 1838037 w 1838037"/>
              <a:gd name="connsiteY2" fmla="*/ 0 h 2175164"/>
              <a:gd name="connsiteX3" fmla="*/ 441614 w 1838037"/>
              <a:gd name="connsiteY3" fmla="*/ 2175164 h 2175164"/>
              <a:gd name="connsiteX4" fmla="*/ 0 w 1838037"/>
              <a:gd name="connsiteY4" fmla="*/ 2175164 h 2175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37" h="2175164">
                <a:moveTo>
                  <a:pt x="0" y="2175164"/>
                </a:moveTo>
                <a:lnTo>
                  <a:pt x="1377950" y="1"/>
                </a:lnTo>
                <a:lnTo>
                  <a:pt x="1838037" y="0"/>
                </a:lnTo>
                <a:lnTo>
                  <a:pt x="441614" y="2175164"/>
                </a:lnTo>
                <a:lnTo>
                  <a:pt x="0" y="2175164"/>
                </a:lnTo>
                <a:close/>
              </a:path>
            </a:pathLst>
          </a:custGeom>
          <a:solidFill>
            <a:srgbClr val="818188">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Picture 5"/>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15924" y="148214"/>
            <a:ext cx="1428150" cy="193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519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wa elementy zawartości">
    <p:bg>
      <p:bgPr>
        <a:solidFill>
          <a:srgbClr val="F8F8FA"/>
        </a:solidFill>
        <a:effectLst/>
      </p:bgPr>
    </p:bg>
    <p:spTree>
      <p:nvGrpSpPr>
        <p:cNvPr id="1" name=""/>
        <p:cNvGrpSpPr/>
        <p:nvPr/>
      </p:nvGrpSpPr>
      <p:grpSpPr>
        <a:xfrm>
          <a:off x="0" y="0"/>
          <a:ext cx="0" cy="0"/>
          <a:chOff x="0" y="0"/>
          <a:chExt cx="0" cy="0"/>
        </a:xfrm>
      </p:grpSpPr>
      <p:sp>
        <p:nvSpPr>
          <p:cNvPr id="11" name="Symbol zastępczy zawartości 2"/>
          <p:cNvSpPr>
            <a:spLocks noGrp="1"/>
          </p:cNvSpPr>
          <p:nvPr>
            <p:ph sz="half" idx="14"/>
          </p:nvPr>
        </p:nvSpPr>
        <p:spPr>
          <a:xfrm>
            <a:off x="6282266" y="1608677"/>
            <a:ext cx="5350933" cy="2209790"/>
          </a:xfrm>
        </p:spPr>
        <p:txBody>
          <a:bodyPr>
            <a:normAutofit/>
          </a:bodyPr>
          <a:lstStyle>
            <a:lvl1pPr marL="0" indent="0">
              <a:buClr>
                <a:srgbClr val="C00000"/>
              </a:buClr>
              <a:buFont typeface="Courier New" panose="02070309020205020404" pitchFamily="49" charset="0"/>
              <a:buNone/>
              <a:defRPr sz="1600">
                <a:solidFill>
                  <a:srgbClr val="2D2E3F"/>
                </a:solidFill>
              </a:defRPr>
            </a:lvl1pPr>
            <a:lvl2pPr marL="742950" indent="-285750">
              <a:buClr>
                <a:srgbClr val="C00000"/>
              </a:buClr>
              <a:buFont typeface="Courier New" panose="02070309020205020404" pitchFamily="49" charset="0"/>
              <a:buChar char="o"/>
              <a:defRPr sz="1400">
                <a:solidFill>
                  <a:schemeClr val="bg1">
                    <a:lumMod val="50000"/>
                  </a:schemeClr>
                </a:solidFill>
              </a:defRPr>
            </a:lvl2pPr>
            <a:lvl3pPr marL="1143000" indent="-228600">
              <a:buClr>
                <a:srgbClr val="C00000"/>
              </a:buClr>
              <a:buFont typeface="Arial" panose="020B0604020202020204" pitchFamily="34" charset="0"/>
              <a:buChar char="•"/>
              <a:defRPr sz="1400">
                <a:solidFill>
                  <a:schemeClr val="bg1">
                    <a:lumMod val="50000"/>
                  </a:schemeClr>
                </a:solidFill>
              </a:defRPr>
            </a:lvl3pPr>
            <a:lvl4pPr marL="1600200" indent="-228600">
              <a:buClr>
                <a:srgbClr val="C00000"/>
              </a:buClr>
              <a:buFont typeface="Wingdings" panose="05000000000000000000" pitchFamily="2" charset="2"/>
              <a:buChar char="§"/>
              <a:defRPr sz="1400">
                <a:solidFill>
                  <a:schemeClr val="bg1">
                    <a:lumMod val="50000"/>
                  </a:schemeClr>
                </a:solidFill>
              </a:defRPr>
            </a:lvl4pPr>
            <a:lvl5pPr marL="2057400" indent="-228600">
              <a:buClr>
                <a:srgbClr val="C00000"/>
              </a:buClr>
              <a:buFont typeface="Arial" panose="020B0604020202020204" pitchFamily="34" charset="0"/>
              <a:buChar char="•"/>
              <a:defRPr sz="1400">
                <a:solidFill>
                  <a:schemeClr val="bg1">
                    <a:lumMod val="50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dirty="0"/>
          </a:p>
        </p:txBody>
      </p:sp>
      <p:sp>
        <p:nvSpPr>
          <p:cNvPr id="3" name="Symbol zastępczy zawartości 2"/>
          <p:cNvSpPr>
            <a:spLocks noGrp="1"/>
          </p:cNvSpPr>
          <p:nvPr>
            <p:ph sz="half" idx="1"/>
          </p:nvPr>
        </p:nvSpPr>
        <p:spPr>
          <a:xfrm>
            <a:off x="778933" y="1600204"/>
            <a:ext cx="5350933" cy="4525963"/>
          </a:xfrm>
        </p:spPr>
        <p:txBody>
          <a:bodyPr>
            <a:normAutofit/>
          </a:bodyPr>
          <a:lstStyle>
            <a:lvl1pPr marL="0" indent="0">
              <a:buFontTx/>
              <a:buNone/>
              <a:defRPr sz="1600">
                <a:solidFill>
                  <a:srgbClr val="2D2E3F"/>
                </a:solidFill>
              </a:defRPr>
            </a:lvl1pPr>
            <a:lvl2pPr marL="742950" indent="-285750">
              <a:buClr>
                <a:srgbClr val="C00000"/>
              </a:buClr>
              <a:buFont typeface="Courier New" panose="02070309020205020404" pitchFamily="49" charset="0"/>
              <a:buChar char="o"/>
              <a:defRPr sz="1400">
                <a:solidFill>
                  <a:schemeClr val="bg1">
                    <a:lumMod val="50000"/>
                  </a:schemeClr>
                </a:solidFill>
              </a:defRPr>
            </a:lvl2pPr>
            <a:lvl3pPr marL="1200150" indent="-285750">
              <a:buClr>
                <a:srgbClr val="C00000"/>
              </a:buClr>
              <a:buFont typeface="Arial" panose="020B0604020202020204" pitchFamily="34" charset="0"/>
              <a:buChar char="•"/>
              <a:defRPr sz="1400">
                <a:solidFill>
                  <a:schemeClr val="bg1">
                    <a:lumMod val="50000"/>
                  </a:schemeClr>
                </a:solidFill>
              </a:defRPr>
            </a:lvl3pPr>
            <a:lvl4pPr marL="1657350" indent="-285750">
              <a:buClr>
                <a:srgbClr val="C00000"/>
              </a:buClr>
              <a:buFont typeface="Wingdings" panose="05000000000000000000" pitchFamily="2" charset="2"/>
              <a:buChar char="§"/>
              <a:defRPr sz="1400">
                <a:solidFill>
                  <a:schemeClr val="bg1">
                    <a:lumMod val="50000"/>
                  </a:schemeClr>
                </a:solidFill>
              </a:defRPr>
            </a:lvl4pPr>
            <a:lvl5pPr marL="2114550" indent="-285750">
              <a:buClr>
                <a:srgbClr val="C00000"/>
              </a:buClr>
              <a:buFont typeface="Arial" panose="020B0604020202020204" pitchFamily="34" charset="0"/>
              <a:buChar char="•"/>
              <a:defRPr sz="1400">
                <a:solidFill>
                  <a:schemeClr val="bg1">
                    <a:lumMod val="50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dirty="0"/>
          </a:p>
        </p:txBody>
      </p:sp>
      <p:sp>
        <p:nvSpPr>
          <p:cNvPr id="9" name="Tytuł 11"/>
          <p:cNvSpPr>
            <a:spLocks noGrp="1"/>
          </p:cNvSpPr>
          <p:nvPr>
            <p:ph type="title"/>
          </p:nvPr>
        </p:nvSpPr>
        <p:spPr>
          <a:xfrm>
            <a:off x="6086764" y="490136"/>
            <a:ext cx="6105236" cy="471055"/>
          </a:xfrm>
        </p:spPr>
        <p:txBody>
          <a:bodyPr>
            <a:noAutofit/>
          </a:bodyPr>
          <a:lstStyle>
            <a:lvl1pPr>
              <a:defRPr sz="1800">
                <a:solidFill>
                  <a:srgbClr val="C12429"/>
                </a:solidFill>
              </a:defRPr>
            </a:lvl1pPr>
          </a:lstStyle>
          <a:p>
            <a:r>
              <a:rPr lang="en-US"/>
              <a:t>Click to edit Master title style</a:t>
            </a:r>
            <a:endParaRPr lang="pl-PL" dirty="0"/>
          </a:p>
        </p:txBody>
      </p:sp>
      <p:sp>
        <p:nvSpPr>
          <p:cNvPr id="13" name="Prostokąt 12"/>
          <p:cNvSpPr/>
          <p:nvPr userDrawn="1"/>
        </p:nvSpPr>
        <p:spPr>
          <a:xfrm>
            <a:off x="11000509" y="6262255"/>
            <a:ext cx="591127" cy="604982"/>
          </a:xfrm>
          <a:prstGeom prst="rect">
            <a:avLst/>
          </a:prstGeom>
          <a:solidFill>
            <a:srgbClr val="2D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ymbol zastępczy numeru slajdu 5"/>
          <p:cNvSpPr>
            <a:spLocks noGrp="1"/>
          </p:cNvSpPr>
          <p:nvPr>
            <p:ph type="sldNum" sz="quarter" idx="12"/>
          </p:nvPr>
        </p:nvSpPr>
        <p:spPr>
          <a:xfrm>
            <a:off x="10991272" y="6262255"/>
            <a:ext cx="591127" cy="595745"/>
          </a:xfrm>
          <a:prstGeom prst="rect">
            <a:avLst/>
          </a:prstGeom>
        </p:spPr>
        <p:txBody>
          <a:bodyPr/>
          <a:lstStyle>
            <a:lvl1pPr algn="ctr">
              <a:defRPr sz="1600" b="1">
                <a:solidFill>
                  <a:schemeClr val="bg1">
                    <a:lumMod val="95000"/>
                  </a:schemeClr>
                </a:solidFill>
              </a:defRPr>
            </a:lvl1pPr>
          </a:lstStyle>
          <a:p>
            <a:fld id="{D9D419E9-8280-4447-AC5B-7DD19C2032AA}" type="slidenum">
              <a:rPr lang="pl-PL" smtClean="0"/>
              <a:pPr/>
              <a:t>‹#›</a:t>
            </a:fld>
            <a:endParaRPr lang="pl-PL" dirty="0"/>
          </a:p>
        </p:txBody>
      </p:sp>
      <p:sp>
        <p:nvSpPr>
          <p:cNvPr id="15" name="Symbol zastępczy zawartości 2"/>
          <p:cNvSpPr>
            <a:spLocks noGrp="1"/>
          </p:cNvSpPr>
          <p:nvPr>
            <p:ph sz="half" idx="15"/>
          </p:nvPr>
        </p:nvSpPr>
        <p:spPr>
          <a:xfrm>
            <a:off x="6282266" y="3916372"/>
            <a:ext cx="5350933" cy="2209790"/>
          </a:xfrm>
        </p:spPr>
        <p:txBody>
          <a:bodyPr>
            <a:normAutofit/>
          </a:bodyPr>
          <a:lstStyle>
            <a:lvl1pPr marL="0" indent="0">
              <a:buClr>
                <a:srgbClr val="C00000"/>
              </a:buClr>
              <a:buFont typeface="Courier New" panose="02070309020205020404" pitchFamily="49" charset="0"/>
              <a:buNone/>
              <a:defRPr sz="1600">
                <a:solidFill>
                  <a:srgbClr val="2D2E3F"/>
                </a:solidFill>
              </a:defRPr>
            </a:lvl1pPr>
            <a:lvl2pPr marL="742950" indent="-285750">
              <a:buClr>
                <a:srgbClr val="C00000"/>
              </a:buClr>
              <a:buFont typeface="Courier New" panose="02070309020205020404" pitchFamily="49" charset="0"/>
              <a:buChar char="o"/>
              <a:defRPr sz="1400">
                <a:solidFill>
                  <a:schemeClr val="bg1">
                    <a:lumMod val="50000"/>
                  </a:schemeClr>
                </a:solidFill>
              </a:defRPr>
            </a:lvl2pPr>
            <a:lvl3pPr marL="1143000" indent="-228600">
              <a:buClr>
                <a:srgbClr val="C00000"/>
              </a:buClr>
              <a:buFont typeface="Arial" panose="020B0604020202020204" pitchFamily="34" charset="0"/>
              <a:buChar char="•"/>
              <a:defRPr sz="1400">
                <a:solidFill>
                  <a:schemeClr val="bg1">
                    <a:lumMod val="50000"/>
                  </a:schemeClr>
                </a:solidFill>
              </a:defRPr>
            </a:lvl3pPr>
            <a:lvl4pPr marL="1600200" indent="-228600">
              <a:buClr>
                <a:srgbClr val="C00000"/>
              </a:buClr>
              <a:buFont typeface="Wingdings" panose="05000000000000000000" pitchFamily="2" charset="2"/>
              <a:buChar char="§"/>
              <a:defRPr sz="1400">
                <a:solidFill>
                  <a:schemeClr val="bg1">
                    <a:lumMod val="50000"/>
                  </a:schemeClr>
                </a:solidFill>
              </a:defRPr>
            </a:lvl4pPr>
            <a:lvl5pPr marL="2057400" indent="-228600">
              <a:buClr>
                <a:srgbClr val="C00000"/>
              </a:buClr>
              <a:buFont typeface="Arial" panose="020B0604020202020204" pitchFamily="34" charset="0"/>
              <a:buChar char="•"/>
              <a:defRPr sz="1400">
                <a:solidFill>
                  <a:schemeClr val="bg1">
                    <a:lumMod val="50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dirty="0"/>
          </a:p>
        </p:txBody>
      </p:sp>
    </p:spTree>
    <p:extLst>
      <p:ext uri="{BB962C8B-B14F-4D97-AF65-F5344CB8AC3E}">
        <p14:creationId xmlns:p14="http://schemas.microsoft.com/office/powerpoint/2010/main" val="4030436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A"/>
        </a:soli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cxnSp>
        <p:nvCxnSpPr>
          <p:cNvPr id="14" name="Łącznik prostoliniowy 13"/>
          <p:cNvCxnSpPr/>
          <p:nvPr/>
        </p:nvCxnSpPr>
        <p:spPr>
          <a:xfrm>
            <a:off x="6096000" y="491108"/>
            <a:ext cx="6096000" cy="0"/>
          </a:xfrm>
          <a:prstGeom prst="line">
            <a:avLst/>
          </a:prstGeom>
          <a:ln w="28575" cap="rnd">
            <a:solidFill>
              <a:srgbClr val="C12429"/>
            </a:solidFill>
          </a:ln>
        </p:spPr>
        <p:style>
          <a:lnRef idx="1">
            <a:schemeClr val="accent1"/>
          </a:lnRef>
          <a:fillRef idx="0">
            <a:schemeClr val="accent1"/>
          </a:fillRef>
          <a:effectRef idx="0">
            <a:schemeClr val="accent1"/>
          </a:effectRef>
          <a:fontRef idx="minor">
            <a:schemeClr val="tx1"/>
          </a:fontRef>
        </p:style>
      </p:cxnSp>
      <p:sp>
        <p:nvSpPr>
          <p:cNvPr id="16" name="Symbol zastępczy numeru slajdu 5"/>
          <p:cNvSpPr>
            <a:spLocks noGrp="1"/>
          </p:cNvSpPr>
          <p:nvPr>
            <p:ph type="sldNum" sz="quarter" idx="4"/>
          </p:nvPr>
        </p:nvSpPr>
        <p:spPr>
          <a:xfrm>
            <a:off x="10991272" y="6262255"/>
            <a:ext cx="591127" cy="595745"/>
          </a:xfrm>
          <a:prstGeom prst="rect">
            <a:avLst/>
          </a:prstGeom>
        </p:spPr>
        <p:txBody>
          <a:bodyPr/>
          <a:lstStyle>
            <a:lvl1pPr algn="ctr">
              <a:defRPr sz="1600" b="1">
                <a:solidFill>
                  <a:schemeClr val="bg1">
                    <a:lumMod val="95000"/>
                  </a:schemeClr>
                </a:solidFill>
              </a:defRPr>
            </a:lvl1pPr>
          </a:lstStyle>
          <a:p>
            <a:fld id="{D9D419E9-8280-4447-AC5B-7DD19C2032AA}" type="slidenum">
              <a:rPr lang="pl-PL" smtClean="0"/>
              <a:pPr/>
              <a:t>‹#›</a:t>
            </a:fld>
            <a:endParaRPr lang="pl-PL" dirty="0"/>
          </a:p>
        </p:txBody>
      </p:sp>
      <p:cxnSp>
        <p:nvCxnSpPr>
          <p:cNvPr id="13" name="Łącznik prostoliniowy 12"/>
          <p:cNvCxnSpPr/>
          <p:nvPr userDrawn="1"/>
        </p:nvCxnSpPr>
        <p:spPr>
          <a:xfrm>
            <a:off x="0" y="653143"/>
            <a:ext cx="549644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Łącznik prostoliniowy 17"/>
          <p:cNvCxnSpPr/>
          <p:nvPr userDrawn="1"/>
        </p:nvCxnSpPr>
        <p:spPr>
          <a:xfrm flipH="1">
            <a:off x="5496448" y="321547"/>
            <a:ext cx="261257" cy="33159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Łącznik prostoliniowy 20"/>
          <p:cNvCxnSpPr/>
          <p:nvPr userDrawn="1"/>
        </p:nvCxnSpPr>
        <p:spPr>
          <a:xfrm>
            <a:off x="5757705" y="321547"/>
            <a:ext cx="643429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26" name="Picture 2" descr="E:\PROJEKTY\ZUZA\prez\Zasób 11.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40722" y="91287"/>
            <a:ext cx="1809622" cy="455318"/>
          </a:xfrm>
          <a:prstGeom prst="rect">
            <a:avLst/>
          </a:prstGeom>
          <a:noFill/>
          <a:extLst>
            <a:ext uri="{909E8E84-426E-40DD-AFC4-6F175D3DCCD1}">
              <a14:hiddenFill xmlns:a14="http://schemas.microsoft.com/office/drawing/2010/main">
                <a:solidFill>
                  <a:srgbClr val="FFFFFF"/>
                </a:solidFill>
              </a14:hiddenFill>
            </a:ext>
          </a:extLst>
        </p:spPr>
      </p:pic>
      <p:sp>
        <p:nvSpPr>
          <p:cNvPr id="12" name="Symbol zastępczy daty 1">
            <a:extLst>
              <a:ext uri="{FF2B5EF4-FFF2-40B4-BE49-F238E27FC236}">
                <a16:creationId xmlns:a16="http://schemas.microsoft.com/office/drawing/2014/main" id="{CE7814FB-7A9F-DD46-AD36-A5036532D52F}"/>
              </a:ext>
            </a:extLst>
          </p:cNvPr>
          <p:cNvSpPr txBox="1">
            <a:spLocks/>
          </p:cNvSpPr>
          <p:nvPr userDrawn="1"/>
        </p:nvSpPr>
        <p:spPr>
          <a:xfrm>
            <a:off x="3082053" y="181480"/>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dirty="0"/>
              <a:t>www.elpromatime.com</a:t>
            </a:r>
          </a:p>
        </p:txBody>
      </p:sp>
    </p:spTree>
    <p:extLst>
      <p:ext uri="{BB962C8B-B14F-4D97-AF65-F5344CB8AC3E}">
        <p14:creationId xmlns:p14="http://schemas.microsoft.com/office/powerpoint/2010/main" val="3784153699"/>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0" r:id="rId3"/>
    <p:sldLayoutId id="2147483704" r:id="rId4"/>
    <p:sldLayoutId id="2147483728" r:id="rId5"/>
    <p:sldLayoutId id="2147483729" r:id="rId6"/>
    <p:sldLayoutId id="2147483727" r:id="rId7"/>
    <p:sldLayoutId id="2147483722" r:id="rId8"/>
    <p:sldLayoutId id="2147483702" r:id="rId9"/>
    <p:sldLayoutId id="2147483723" r:id="rId10"/>
    <p:sldLayoutId id="2147483724" r:id="rId11"/>
    <p:sldLayoutId id="2147483725" r:id="rId12"/>
    <p:sldLayoutId id="2147483726" r:id="rId13"/>
    <p:sldLayoutId id="2147483707" r:id="rId14"/>
    <p:sldLayoutId id="2147483730" r:id="rId15"/>
    <p:sldLayoutId id="2147483731" r:id="rId16"/>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18" Type="http://schemas.openxmlformats.org/officeDocument/2006/relationships/image" Target="../media/image57.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hyperlink" Target="https://youtu.be/aGkzA93Z-lU" TargetMode="External"/><Relationship Id="rId2" Type="http://schemas.openxmlformats.org/officeDocument/2006/relationships/image" Target="../media/image42.png"/><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3.tiff"/><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8.jpeg"/><Relationship Id="rId5" Type="http://schemas.openxmlformats.org/officeDocument/2006/relationships/image" Target="../media/image63.tiff"/><Relationship Id="rId4" Type="http://schemas.openxmlformats.org/officeDocument/2006/relationships/image" Target="../media/image66.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9.png"/><Relationship Id="rId7" Type="http://schemas.openxmlformats.org/officeDocument/2006/relationships/hyperlink" Target="https://youtu.be/aGkzA93Z-lU" TargetMode="External"/><Relationship Id="rId2" Type="http://schemas.openxmlformats.org/officeDocument/2006/relationships/image" Target="../media/image68.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0.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2.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 Type="http://schemas.openxmlformats.org/officeDocument/2006/relationships/image" Target="../media/image90.png"/><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2" Type="http://schemas.openxmlformats.org/officeDocument/2006/relationships/image" Target="../media/image89.png"/><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6.xml"/><Relationship Id="rId6" Type="http://schemas.openxmlformats.org/officeDocument/2006/relationships/image" Target="../media/image93.png"/><Relationship Id="rId11" Type="http://schemas.openxmlformats.org/officeDocument/2006/relationships/image" Target="../media/image98.png"/><Relationship Id="rId24" Type="http://schemas.openxmlformats.org/officeDocument/2006/relationships/image" Target="../media/image111.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10" Type="http://schemas.openxmlformats.org/officeDocument/2006/relationships/image" Target="../media/image97.png"/><Relationship Id="rId19" Type="http://schemas.openxmlformats.org/officeDocument/2006/relationships/image" Target="../media/image106.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jp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hyperlink" Target="https://www.gsa.europa.eu/newsroom/news/demetra-delivers-dividends-elproma" TargetMode="External"/><Relationship Id="rId2" Type="http://schemas.openxmlformats.org/officeDocument/2006/relationships/hyperlink" Target="https://www.youtube.com/watch?v=tjS46Bi0aMw" TargetMode="External"/><Relationship Id="rId16" Type="http://schemas.openxmlformats.org/officeDocument/2006/relationships/hyperlink" Target="https://www.opencompute.org/wiki/Time_Appliances_Project" TargetMode="External"/><Relationship Id="rId1" Type="http://schemas.openxmlformats.org/officeDocument/2006/relationships/slideLayout" Target="../slideLayouts/slideLayout11.xml"/><Relationship Id="rId6" Type="http://schemas.openxmlformats.org/officeDocument/2006/relationships/hyperlink" Target="https://www.gsa.europa.eu/demonstrator-egnss-services-based-time-reference-architecture" TargetMode="External"/><Relationship Id="rId11" Type="http://schemas.openxmlformats.org/officeDocument/2006/relationships/hyperlink" Target="https://elpromatime.com/wp-content/uploads/2018/10/PTTI2016-P4a-ELPROMA-Trusted-Time-Distribution-with-Audit-and-Verification-facilities.pdf" TargetMode="External"/><Relationship Id="rId5" Type="http://schemas.openxmlformats.org/officeDocument/2006/relationships/image" Target="../media/image29.png"/><Relationship Id="rId15" Type="http://schemas.openxmlformats.org/officeDocument/2006/relationships/hyperlink" Target="https://www.youtube.com/watch?v=t0OK9GTpFjk" TargetMode="External"/><Relationship Id="rId10" Type="http://schemas.openxmlformats.org/officeDocument/2006/relationships/image" Target="../media/image32.png"/><Relationship Id="rId4" Type="http://schemas.openxmlformats.org/officeDocument/2006/relationships/hyperlink" Target="https://elpromatime.com/wp-content/uploads/2018/10/PTTI-2011-White-Rabbit.pdf" TargetMode="External"/><Relationship Id="rId9" Type="http://schemas.openxmlformats.org/officeDocument/2006/relationships/hyperlink" Target="https://ohwr.org/project/wr-std/wikis/std-group?version_id=c273d00a789f5cfc25a71be936447d7cb5bf4df8" TargetMode="External"/><Relationship Id="rId14" Type="http://schemas.openxmlformats.org/officeDocument/2006/relationships/hyperlink" Target="https://www.youtube.com/watch?v=GGets842A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elpromatime.com/nts-4000-brochure/" TargetMode="External"/><Relationship Id="rId7" Type="http://schemas.openxmlformats.org/officeDocument/2006/relationships/image" Target="../media/image40.png"/><Relationship Id="rId12" Type="http://schemas.openxmlformats.org/officeDocument/2006/relationships/image" Target="../media/image41.png"/><Relationship Id="rId2" Type="http://schemas.openxmlformats.org/officeDocument/2006/relationships/hyperlink" Target="https://elpromatime.com/nts-3000-brochure/" TargetMode="External"/><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hyperlink" Target="https://elpromatime.com/nts-pico3-ant-brochure/" TargetMode="External"/><Relationship Id="rId5" Type="http://schemas.openxmlformats.org/officeDocument/2006/relationships/image" Target="../media/image38.png"/><Relationship Id="rId10" Type="http://schemas.openxmlformats.org/officeDocument/2006/relationships/image" Target="../media/image27.png"/><Relationship Id="rId4" Type="http://schemas.openxmlformats.org/officeDocument/2006/relationships/hyperlink" Target="https://elpromatime.com/nts-pico3-brochure/" TargetMode="External"/><Relationship Id="rId9" Type="http://schemas.openxmlformats.org/officeDocument/2006/relationships/hyperlink" Target="https://elpromatime.com/nts-5000-brochu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40664" y="3503373"/>
            <a:ext cx="7389778" cy="711091"/>
          </a:xfrm>
        </p:spPr>
        <p:txBody>
          <a:bodyPr/>
          <a:lstStyle/>
          <a:p>
            <a:r>
              <a:rPr lang="en-GB" b="1" dirty="0"/>
              <a:t>Elproma says “Better Safe Than Sorry”</a:t>
            </a:r>
            <a:endParaRPr lang="en-GB" b="1" dirty="0">
              <a:solidFill>
                <a:srgbClr val="9FACAC"/>
              </a:solidFill>
            </a:endParaRPr>
          </a:p>
        </p:txBody>
      </p:sp>
      <p:pic>
        <p:nvPicPr>
          <p:cNvPr id="12" name="Symbol zastępczy obrazu 1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9753" r="29753"/>
          <a:stretch>
            <a:fillRect/>
          </a:stretch>
        </p:blipFill>
        <p:spPr/>
      </p:pic>
      <p:sp>
        <p:nvSpPr>
          <p:cNvPr id="13" name="Równoległobok 22"/>
          <p:cNvSpPr/>
          <p:nvPr/>
        </p:nvSpPr>
        <p:spPr>
          <a:xfrm>
            <a:off x="9776407" y="4001085"/>
            <a:ext cx="2415593" cy="2858654"/>
          </a:xfrm>
          <a:custGeom>
            <a:avLst/>
            <a:gdLst>
              <a:gd name="connsiteX0" fmla="*/ 0 w 1413164"/>
              <a:gd name="connsiteY0" fmla="*/ 1519382 h 1519382"/>
              <a:gd name="connsiteX1" fmla="*/ 971550 w 1413164"/>
              <a:gd name="connsiteY1" fmla="*/ 0 h 1519382"/>
              <a:gd name="connsiteX2" fmla="*/ 1413164 w 1413164"/>
              <a:gd name="connsiteY2" fmla="*/ 0 h 1519382"/>
              <a:gd name="connsiteX3" fmla="*/ 441614 w 1413164"/>
              <a:gd name="connsiteY3" fmla="*/ 1519382 h 1519382"/>
              <a:gd name="connsiteX4" fmla="*/ 0 w 1413164"/>
              <a:gd name="connsiteY4" fmla="*/ 1519382 h 1519382"/>
              <a:gd name="connsiteX0" fmla="*/ 0 w 1413164"/>
              <a:gd name="connsiteY0" fmla="*/ 2175163 h 2175163"/>
              <a:gd name="connsiteX1" fmla="*/ 1377950 w 1413164"/>
              <a:gd name="connsiteY1" fmla="*/ 0 h 2175163"/>
              <a:gd name="connsiteX2" fmla="*/ 1413164 w 1413164"/>
              <a:gd name="connsiteY2" fmla="*/ 655781 h 2175163"/>
              <a:gd name="connsiteX3" fmla="*/ 441614 w 1413164"/>
              <a:gd name="connsiteY3" fmla="*/ 2175163 h 2175163"/>
              <a:gd name="connsiteX4" fmla="*/ 0 w 1413164"/>
              <a:gd name="connsiteY4" fmla="*/ 2175163 h 2175163"/>
              <a:gd name="connsiteX0" fmla="*/ 0 w 1838037"/>
              <a:gd name="connsiteY0" fmla="*/ 2175164 h 2175164"/>
              <a:gd name="connsiteX1" fmla="*/ 1377950 w 1838037"/>
              <a:gd name="connsiteY1" fmla="*/ 1 h 2175164"/>
              <a:gd name="connsiteX2" fmla="*/ 1838037 w 1838037"/>
              <a:gd name="connsiteY2" fmla="*/ 0 h 2175164"/>
              <a:gd name="connsiteX3" fmla="*/ 441614 w 1838037"/>
              <a:gd name="connsiteY3" fmla="*/ 2175164 h 2175164"/>
              <a:gd name="connsiteX4" fmla="*/ 0 w 1838037"/>
              <a:gd name="connsiteY4" fmla="*/ 2175164 h 2175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37" h="2175164">
                <a:moveTo>
                  <a:pt x="0" y="2175164"/>
                </a:moveTo>
                <a:lnTo>
                  <a:pt x="1377950" y="1"/>
                </a:lnTo>
                <a:lnTo>
                  <a:pt x="1838037" y="0"/>
                </a:lnTo>
                <a:lnTo>
                  <a:pt x="441614" y="2175164"/>
                </a:lnTo>
                <a:lnTo>
                  <a:pt x="0" y="2175164"/>
                </a:lnTo>
                <a:close/>
              </a:path>
            </a:pathLst>
          </a:custGeom>
          <a:solidFill>
            <a:srgbClr val="C1242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 </a:t>
            </a:r>
          </a:p>
        </p:txBody>
      </p:sp>
      <p:pic>
        <p:nvPicPr>
          <p:cNvPr id="8" name="Obraz 5">
            <a:extLst>
              <a:ext uri="{FF2B5EF4-FFF2-40B4-BE49-F238E27FC236}">
                <a16:creationId xmlns:a16="http://schemas.microsoft.com/office/drawing/2014/main" id="{8F75DB20-701E-AD49-86DB-AF7B27811A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val="0"/>
              </a:ext>
            </a:extLst>
          </a:blip>
          <a:stretch>
            <a:fillRect/>
          </a:stretch>
        </p:blipFill>
        <p:spPr>
          <a:xfrm>
            <a:off x="191913" y="1067650"/>
            <a:ext cx="7642569" cy="1953491"/>
          </a:xfrm>
          <a:prstGeom prst="rect">
            <a:avLst/>
          </a:prstGeom>
        </p:spPr>
      </p:pic>
      <p:sp>
        <p:nvSpPr>
          <p:cNvPr id="10" name="Tytuł 1">
            <a:extLst>
              <a:ext uri="{FF2B5EF4-FFF2-40B4-BE49-F238E27FC236}">
                <a16:creationId xmlns:a16="http://schemas.microsoft.com/office/drawing/2014/main" id="{D9755D29-64DF-9E49-8D05-7DAEBE0BB1F3}"/>
              </a:ext>
            </a:extLst>
          </p:cNvPr>
          <p:cNvSpPr txBox="1">
            <a:spLocks/>
          </p:cNvSpPr>
          <p:nvPr/>
        </p:nvSpPr>
        <p:spPr>
          <a:xfrm>
            <a:off x="-839830" y="3925247"/>
            <a:ext cx="8770272" cy="7110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C12429"/>
                </a:solidFill>
                <a:latin typeface="Calibri Light" panose="020F0302020204030204" pitchFamily="34" charset="0"/>
                <a:ea typeface="+mj-ea"/>
                <a:cs typeface="+mj-cs"/>
              </a:defRPr>
            </a:lvl1pPr>
          </a:lstStyle>
          <a:p>
            <a:pPr algn="r"/>
            <a:r>
              <a:rPr lang="en-GB" sz="2000" b="1" i="1" dirty="0">
                <a:solidFill>
                  <a:srgbClr val="818188"/>
                </a:solidFill>
              </a:rPr>
              <a:t>NTP PTP/IEEE1588 ePRTC Time Servers  for Critical Infrastructures &amp; markets </a:t>
            </a:r>
          </a:p>
        </p:txBody>
      </p:sp>
      <p:sp>
        <p:nvSpPr>
          <p:cNvPr id="14" name="Podtytuł 8">
            <a:extLst>
              <a:ext uri="{FF2B5EF4-FFF2-40B4-BE49-F238E27FC236}">
                <a16:creationId xmlns:a16="http://schemas.microsoft.com/office/drawing/2014/main" id="{03E440EC-D07D-1743-8FC9-867ECEBF00FF}"/>
              </a:ext>
            </a:extLst>
          </p:cNvPr>
          <p:cNvSpPr txBox="1">
            <a:spLocks/>
          </p:cNvSpPr>
          <p:nvPr/>
        </p:nvSpPr>
        <p:spPr>
          <a:xfrm>
            <a:off x="6868683" y="6452325"/>
            <a:ext cx="1245171" cy="508001"/>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1600" kern="1200">
                <a:solidFill>
                  <a:schemeClr val="tx1">
                    <a:lumMod val="50000"/>
                    <a:lumOff val="50000"/>
                  </a:schemeClr>
                </a:solidFill>
                <a:latin typeface="Calibri Light" panose="020F0302020204030204"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dirty="0"/>
              <a:t>   </a:t>
            </a:r>
            <a:r>
              <a:rPr lang="pl-PL" b="1" dirty="0"/>
              <a:t>© 2021</a:t>
            </a:r>
          </a:p>
        </p:txBody>
      </p:sp>
      <p:sp>
        <p:nvSpPr>
          <p:cNvPr id="4" name="Subtitle 3">
            <a:extLst>
              <a:ext uri="{FF2B5EF4-FFF2-40B4-BE49-F238E27FC236}">
                <a16:creationId xmlns:a16="http://schemas.microsoft.com/office/drawing/2014/main" id="{2D316B91-406F-934D-BB77-DBDDE0D8CA86}"/>
              </a:ext>
            </a:extLst>
          </p:cNvPr>
          <p:cNvSpPr>
            <a:spLocks noGrp="1"/>
          </p:cNvSpPr>
          <p:nvPr>
            <p:ph type="subTitle" idx="1"/>
          </p:nvPr>
        </p:nvSpPr>
        <p:spPr>
          <a:xfrm>
            <a:off x="6285273" y="6187012"/>
            <a:ext cx="1711113" cy="508001"/>
          </a:xfrm>
        </p:spPr>
        <p:txBody>
          <a:bodyPr/>
          <a:lstStyle/>
          <a:p>
            <a:r>
              <a:rPr lang="en-GB" b="1" dirty="0">
                <a:solidFill>
                  <a:srgbClr val="818188"/>
                </a:solidFill>
              </a:rPr>
              <a:t>Tomasz Widomski</a:t>
            </a:r>
          </a:p>
        </p:txBody>
      </p:sp>
      <p:pic>
        <p:nvPicPr>
          <p:cNvPr id="9" name="Picture 8">
            <a:extLst>
              <a:ext uri="{FF2B5EF4-FFF2-40B4-BE49-F238E27FC236}">
                <a16:creationId xmlns:a16="http://schemas.microsoft.com/office/drawing/2014/main" id="{6049F9DD-0679-ED4B-8A9D-0BCB53FF9F8D}"/>
              </a:ext>
            </a:extLst>
          </p:cNvPr>
          <p:cNvPicPr>
            <a:picLocks noChangeAspect="1"/>
          </p:cNvPicPr>
          <p:nvPr/>
        </p:nvPicPr>
        <p:blipFill>
          <a:blip r:embed="rId5"/>
          <a:stretch>
            <a:fillRect/>
          </a:stretch>
        </p:blipFill>
        <p:spPr>
          <a:xfrm>
            <a:off x="191913" y="2017686"/>
            <a:ext cx="2014726" cy="1433194"/>
          </a:xfrm>
          <a:prstGeom prst="rect">
            <a:avLst/>
          </a:prstGeom>
        </p:spPr>
      </p:pic>
      <p:grpSp>
        <p:nvGrpSpPr>
          <p:cNvPr id="11" name="Group 10">
            <a:extLst>
              <a:ext uri="{FF2B5EF4-FFF2-40B4-BE49-F238E27FC236}">
                <a16:creationId xmlns:a16="http://schemas.microsoft.com/office/drawing/2014/main" id="{5982DF36-E75C-4C4B-94A6-96C4E8789FC4}"/>
              </a:ext>
            </a:extLst>
          </p:cNvPr>
          <p:cNvGrpSpPr/>
          <p:nvPr/>
        </p:nvGrpSpPr>
        <p:grpSpPr>
          <a:xfrm>
            <a:off x="1930404" y="4604358"/>
            <a:ext cx="5885447" cy="1449997"/>
            <a:chOff x="1286875" y="5380852"/>
            <a:chExt cx="5885447" cy="1449997"/>
          </a:xfrm>
        </p:grpSpPr>
        <p:sp>
          <p:nvSpPr>
            <p:cNvPr id="15" name="Rectangle 14">
              <a:extLst>
                <a:ext uri="{FF2B5EF4-FFF2-40B4-BE49-F238E27FC236}">
                  <a16:creationId xmlns:a16="http://schemas.microsoft.com/office/drawing/2014/main" id="{08E0C5C8-88CD-044F-A74E-9375F19ED1F8}"/>
                </a:ext>
              </a:extLst>
            </p:cNvPr>
            <p:cNvSpPr/>
            <p:nvPr/>
          </p:nvSpPr>
          <p:spPr>
            <a:xfrm>
              <a:off x="1286875" y="5380852"/>
              <a:ext cx="2480168" cy="1418017"/>
            </a:xfrm>
            <a:prstGeom prst="rect">
              <a:avLst/>
            </a:prstGeom>
          </p:spPr>
          <p:txBody>
            <a:bodyPr wrap="square">
              <a:spAutoFit/>
            </a:bodyPr>
            <a:lstStyle/>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Telecom 5G</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Broadcasting</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Smart-grids</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Financial </a:t>
              </a:r>
            </a:p>
          </p:txBody>
        </p:sp>
        <p:sp>
          <p:nvSpPr>
            <p:cNvPr id="16" name="Rectangle 15">
              <a:extLst>
                <a:ext uri="{FF2B5EF4-FFF2-40B4-BE49-F238E27FC236}">
                  <a16:creationId xmlns:a16="http://schemas.microsoft.com/office/drawing/2014/main" id="{E758AD20-EF53-AF4C-933A-B797739555CB}"/>
                </a:ext>
              </a:extLst>
            </p:cNvPr>
            <p:cNvSpPr/>
            <p:nvPr/>
          </p:nvSpPr>
          <p:spPr>
            <a:xfrm>
              <a:off x="3066080" y="5402185"/>
              <a:ext cx="2252850" cy="1418017"/>
            </a:xfrm>
            <a:prstGeom prst="rect">
              <a:avLst/>
            </a:prstGeom>
          </p:spPr>
          <p:txBody>
            <a:bodyPr wrap="square">
              <a:spAutoFit/>
            </a:bodyPr>
            <a:lstStyle/>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Traffic Control</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TSN/Industry 4.0</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Cypher &amp; Crypto</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ISO27001 Security</a:t>
              </a:r>
            </a:p>
          </p:txBody>
        </p:sp>
        <p:sp>
          <p:nvSpPr>
            <p:cNvPr id="17" name="Rectangle 16">
              <a:extLst>
                <a:ext uri="{FF2B5EF4-FFF2-40B4-BE49-F238E27FC236}">
                  <a16:creationId xmlns:a16="http://schemas.microsoft.com/office/drawing/2014/main" id="{BEBA16B7-4BB8-5A49-A11E-112EF311EF34}"/>
                </a:ext>
              </a:extLst>
            </p:cNvPr>
            <p:cNvSpPr/>
            <p:nvPr/>
          </p:nvSpPr>
          <p:spPr>
            <a:xfrm>
              <a:off x="5134633" y="5412832"/>
              <a:ext cx="2037689" cy="1418017"/>
            </a:xfrm>
            <a:prstGeom prst="rect">
              <a:avLst/>
            </a:prstGeom>
          </p:spPr>
          <p:txBody>
            <a:bodyPr wrap="square">
              <a:spAutoFit/>
            </a:bodyPr>
            <a:lstStyle/>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Space &amp; Scientific</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Military</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Datacenters/Cloud</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Autonomous cars</a:t>
              </a:r>
            </a:p>
          </p:txBody>
        </p:sp>
      </p:grpSp>
    </p:spTree>
    <p:extLst>
      <p:ext uri="{BB962C8B-B14F-4D97-AF65-F5344CB8AC3E}">
        <p14:creationId xmlns:p14="http://schemas.microsoft.com/office/powerpoint/2010/main" val="288722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EF11D28D-F358-144A-8D1F-F2B3C54FD6D3}"/>
              </a:ext>
            </a:extLst>
          </p:cNvPr>
          <p:cNvPicPr>
            <a:picLocks noChangeAspect="1"/>
          </p:cNvPicPr>
          <p:nvPr/>
        </p:nvPicPr>
        <p:blipFill>
          <a:blip r:embed="rId2"/>
          <a:stretch>
            <a:fillRect/>
          </a:stretch>
        </p:blipFill>
        <p:spPr>
          <a:xfrm>
            <a:off x="9908220" y="1530234"/>
            <a:ext cx="1885426" cy="2269344"/>
          </a:xfrm>
          <a:prstGeom prst="rect">
            <a:avLst/>
          </a:prstGeom>
        </p:spPr>
      </p:pic>
      <p:pic>
        <p:nvPicPr>
          <p:cNvPr id="40" name="Picture 39" descr="A circuit board&#10;&#10;Description automatically generated">
            <a:extLst>
              <a:ext uri="{FF2B5EF4-FFF2-40B4-BE49-F238E27FC236}">
                <a16:creationId xmlns:a16="http://schemas.microsoft.com/office/drawing/2014/main" id="{671D44F4-8D93-F348-848F-2175D5407EEF}"/>
              </a:ext>
            </a:extLst>
          </p:cNvPr>
          <p:cNvPicPr>
            <a:picLocks noChangeAspect="1"/>
          </p:cNvPicPr>
          <p:nvPr/>
        </p:nvPicPr>
        <p:blipFill>
          <a:blip r:embed="rId3"/>
          <a:stretch>
            <a:fillRect/>
          </a:stretch>
        </p:blipFill>
        <p:spPr>
          <a:xfrm>
            <a:off x="8653069" y="1533374"/>
            <a:ext cx="934352" cy="2196209"/>
          </a:xfrm>
          <a:prstGeom prst="rect">
            <a:avLst/>
          </a:prstGeom>
        </p:spPr>
      </p:pic>
      <p:grpSp>
        <p:nvGrpSpPr>
          <p:cNvPr id="52" name="Group 51">
            <a:extLst>
              <a:ext uri="{FF2B5EF4-FFF2-40B4-BE49-F238E27FC236}">
                <a16:creationId xmlns:a16="http://schemas.microsoft.com/office/drawing/2014/main" id="{A103C09C-5E63-664A-B516-4BD73D8B7761}"/>
              </a:ext>
            </a:extLst>
          </p:cNvPr>
          <p:cNvGrpSpPr/>
          <p:nvPr/>
        </p:nvGrpSpPr>
        <p:grpSpPr>
          <a:xfrm>
            <a:off x="8407687" y="5134498"/>
            <a:ext cx="3566117" cy="1540516"/>
            <a:chOff x="1750765" y="1501136"/>
            <a:chExt cx="4871076" cy="1916356"/>
          </a:xfrm>
        </p:grpSpPr>
        <p:grpSp>
          <p:nvGrpSpPr>
            <p:cNvPr id="53" name="Group 52">
              <a:extLst>
                <a:ext uri="{FF2B5EF4-FFF2-40B4-BE49-F238E27FC236}">
                  <a16:creationId xmlns:a16="http://schemas.microsoft.com/office/drawing/2014/main" id="{700C1EC6-C2D9-CC4C-A430-0231247681A9}"/>
                </a:ext>
              </a:extLst>
            </p:cNvPr>
            <p:cNvGrpSpPr/>
            <p:nvPr/>
          </p:nvGrpSpPr>
          <p:grpSpPr>
            <a:xfrm>
              <a:off x="5570159" y="1524747"/>
              <a:ext cx="1051682" cy="1892745"/>
              <a:chOff x="494601" y="4281054"/>
              <a:chExt cx="1051682" cy="1892745"/>
            </a:xfrm>
          </p:grpSpPr>
          <p:pic>
            <p:nvPicPr>
              <p:cNvPr id="63" name="Picture 7" descr="A circuit board&#10;&#10;Description automatically generated">
                <a:extLst>
                  <a:ext uri="{FF2B5EF4-FFF2-40B4-BE49-F238E27FC236}">
                    <a16:creationId xmlns:a16="http://schemas.microsoft.com/office/drawing/2014/main" id="{4B1663AB-AD19-5D4D-92B1-19E9780DFCF2}"/>
                  </a:ext>
                </a:extLst>
              </p:cNvPr>
              <p:cNvPicPr>
                <a:picLocks noChangeAspect="1"/>
              </p:cNvPicPr>
              <p:nvPr/>
            </p:nvPicPr>
            <p:blipFill>
              <a:blip r:embed="rId4"/>
              <a:stretch>
                <a:fillRect/>
              </a:stretch>
            </p:blipFill>
            <p:spPr>
              <a:xfrm>
                <a:off x="494601" y="4281054"/>
                <a:ext cx="1051682" cy="1892745"/>
              </a:xfrm>
              <a:prstGeom prst="rect">
                <a:avLst/>
              </a:prstGeom>
            </p:spPr>
          </p:pic>
          <p:pic>
            <p:nvPicPr>
              <p:cNvPr id="64" name="Picture 9" descr="A picture containing icon&#10;&#10;Description automatically generated">
                <a:extLst>
                  <a:ext uri="{FF2B5EF4-FFF2-40B4-BE49-F238E27FC236}">
                    <a16:creationId xmlns:a16="http://schemas.microsoft.com/office/drawing/2014/main" id="{8DD9655E-4982-D14D-9E2D-24ED5B3A786A}"/>
                  </a:ext>
                </a:extLst>
              </p:cNvPr>
              <p:cNvPicPr>
                <a:picLocks noChangeAspect="1"/>
              </p:cNvPicPr>
              <p:nvPr/>
            </p:nvPicPr>
            <p:blipFill>
              <a:blip r:embed="rId5"/>
              <a:stretch>
                <a:fillRect/>
              </a:stretch>
            </p:blipFill>
            <p:spPr>
              <a:xfrm>
                <a:off x="1072730" y="4836115"/>
                <a:ext cx="454937" cy="278422"/>
              </a:xfrm>
              <a:prstGeom prst="rect">
                <a:avLst/>
              </a:prstGeom>
            </p:spPr>
          </p:pic>
        </p:grpSp>
        <p:grpSp>
          <p:nvGrpSpPr>
            <p:cNvPr id="54" name="Group 53">
              <a:extLst>
                <a:ext uri="{FF2B5EF4-FFF2-40B4-BE49-F238E27FC236}">
                  <a16:creationId xmlns:a16="http://schemas.microsoft.com/office/drawing/2014/main" id="{77F339A0-0E1C-5943-A561-5ED849A964BA}"/>
                </a:ext>
              </a:extLst>
            </p:cNvPr>
            <p:cNvGrpSpPr/>
            <p:nvPr/>
          </p:nvGrpSpPr>
          <p:grpSpPr>
            <a:xfrm>
              <a:off x="3043984" y="1501136"/>
              <a:ext cx="1067184" cy="1885454"/>
              <a:chOff x="4016128" y="1501136"/>
              <a:chExt cx="1067184" cy="1885454"/>
            </a:xfrm>
          </p:grpSpPr>
          <p:pic>
            <p:nvPicPr>
              <p:cNvPr id="61" name="Picture 5" descr="A circuit board&#10;&#10;Description automatically generated">
                <a:extLst>
                  <a:ext uri="{FF2B5EF4-FFF2-40B4-BE49-F238E27FC236}">
                    <a16:creationId xmlns:a16="http://schemas.microsoft.com/office/drawing/2014/main" id="{7DAE2BF8-445D-974B-AA63-8F434295930F}"/>
                  </a:ext>
                </a:extLst>
              </p:cNvPr>
              <p:cNvPicPr>
                <a:picLocks noChangeAspect="1"/>
              </p:cNvPicPr>
              <p:nvPr/>
            </p:nvPicPr>
            <p:blipFill>
              <a:blip r:embed="rId6"/>
              <a:stretch>
                <a:fillRect/>
              </a:stretch>
            </p:blipFill>
            <p:spPr>
              <a:xfrm>
                <a:off x="4016128" y="1501136"/>
                <a:ext cx="1067184" cy="1885454"/>
              </a:xfrm>
              <a:prstGeom prst="rect">
                <a:avLst/>
              </a:prstGeom>
            </p:spPr>
          </p:pic>
          <p:pic>
            <p:nvPicPr>
              <p:cNvPr id="62" name="Picture 16" descr="A close up of a sign&#10;&#10;Description automatically generated">
                <a:extLst>
                  <a:ext uri="{FF2B5EF4-FFF2-40B4-BE49-F238E27FC236}">
                    <a16:creationId xmlns:a16="http://schemas.microsoft.com/office/drawing/2014/main" id="{507D0B70-1E18-1743-9E4E-D3F7E992BDEE}"/>
                  </a:ext>
                </a:extLst>
              </p:cNvPr>
              <p:cNvPicPr>
                <a:picLocks noChangeAspect="1"/>
              </p:cNvPicPr>
              <p:nvPr/>
            </p:nvPicPr>
            <p:blipFill>
              <a:blip r:embed="rId7"/>
              <a:stretch>
                <a:fillRect/>
              </a:stretch>
            </p:blipFill>
            <p:spPr>
              <a:xfrm>
                <a:off x="4642604" y="2069807"/>
                <a:ext cx="374339" cy="363680"/>
              </a:xfrm>
              <a:prstGeom prst="rect">
                <a:avLst/>
              </a:prstGeom>
            </p:spPr>
          </p:pic>
        </p:grpSp>
        <p:grpSp>
          <p:nvGrpSpPr>
            <p:cNvPr id="55" name="Group 54">
              <a:extLst>
                <a:ext uri="{FF2B5EF4-FFF2-40B4-BE49-F238E27FC236}">
                  <a16:creationId xmlns:a16="http://schemas.microsoft.com/office/drawing/2014/main" id="{D262F3DE-0C7E-8441-AE37-A9574FED85B7}"/>
                </a:ext>
              </a:extLst>
            </p:cNvPr>
            <p:cNvGrpSpPr/>
            <p:nvPr/>
          </p:nvGrpSpPr>
          <p:grpSpPr>
            <a:xfrm>
              <a:off x="1750765" y="1504423"/>
              <a:ext cx="1083138" cy="1876759"/>
              <a:chOff x="5253652" y="1457922"/>
              <a:chExt cx="1083138" cy="1876759"/>
            </a:xfrm>
          </p:grpSpPr>
          <p:pic>
            <p:nvPicPr>
              <p:cNvPr id="59" name="Picture 14" descr="A circuit board&#10;&#10;Description automatically generated">
                <a:extLst>
                  <a:ext uri="{FF2B5EF4-FFF2-40B4-BE49-F238E27FC236}">
                    <a16:creationId xmlns:a16="http://schemas.microsoft.com/office/drawing/2014/main" id="{418F4BDA-6613-0D42-9EAB-CF023F78891B}"/>
                  </a:ext>
                </a:extLst>
              </p:cNvPr>
              <p:cNvPicPr>
                <a:picLocks noChangeAspect="1"/>
              </p:cNvPicPr>
              <p:nvPr/>
            </p:nvPicPr>
            <p:blipFill>
              <a:blip r:embed="rId8"/>
              <a:stretch>
                <a:fillRect/>
              </a:stretch>
            </p:blipFill>
            <p:spPr>
              <a:xfrm>
                <a:off x="5253652" y="1457922"/>
                <a:ext cx="1062338" cy="1876759"/>
              </a:xfrm>
              <a:prstGeom prst="rect">
                <a:avLst/>
              </a:prstGeom>
            </p:spPr>
          </p:pic>
          <p:pic>
            <p:nvPicPr>
              <p:cNvPr id="60" name="Picture 59" descr="A picture containing bubble chart&#10;&#10;Description automatically generated">
                <a:extLst>
                  <a:ext uri="{FF2B5EF4-FFF2-40B4-BE49-F238E27FC236}">
                    <a16:creationId xmlns:a16="http://schemas.microsoft.com/office/drawing/2014/main" id="{6FCD1761-A0D1-B440-8DAF-9D65820C976C}"/>
                  </a:ext>
                </a:extLst>
              </p:cNvPr>
              <p:cNvPicPr>
                <a:picLocks noChangeAspect="1"/>
              </p:cNvPicPr>
              <p:nvPr/>
            </p:nvPicPr>
            <p:blipFill>
              <a:blip r:embed="rId9"/>
              <a:stretch>
                <a:fillRect/>
              </a:stretch>
            </p:blipFill>
            <p:spPr>
              <a:xfrm>
                <a:off x="5855210" y="2033977"/>
                <a:ext cx="481580" cy="315725"/>
              </a:xfrm>
              <a:prstGeom prst="rect">
                <a:avLst/>
              </a:prstGeom>
            </p:spPr>
          </p:pic>
        </p:grpSp>
        <p:grpSp>
          <p:nvGrpSpPr>
            <p:cNvPr id="56" name="Group 55">
              <a:extLst>
                <a:ext uri="{FF2B5EF4-FFF2-40B4-BE49-F238E27FC236}">
                  <a16:creationId xmlns:a16="http://schemas.microsoft.com/office/drawing/2014/main" id="{6EA310AA-6D8D-2748-AD64-2B3B9F0FAA2B}"/>
                </a:ext>
              </a:extLst>
            </p:cNvPr>
            <p:cNvGrpSpPr/>
            <p:nvPr/>
          </p:nvGrpSpPr>
          <p:grpSpPr>
            <a:xfrm>
              <a:off x="4311865" y="1512711"/>
              <a:ext cx="1057008" cy="1892745"/>
              <a:chOff x="1853412" y="4292630"/>
              <a:chExt cx="1057008" cy="1892745"/>
            </a:xfrm>
          </p:grpSpPr>
          <p:pic>
            <p:nvPicPr>
              <p:cNvPr id="57" name="Picture 19" descr="A circuit board&#10;&#10;Description automatically generated">
                <a:extLst>
                  <a:ext uri="{FF2B5EF4-FFF2-40B4-BE49-F238E27FC236}">
                    <a16:creationId xmlns:a16="http://schemas.microsoft.com/office/drawing/2014/main" id="{04E39DA2-C823-2F4B-8FCE-5CCA75E752AC}"/>
                  </a:ext>
                </a:extLst>
              </p:cNvPr>
              <p:cNvPicPr>
                <a:picLocks noChangeAspect="1"/>
              </p:cNvPicPr>
              <p:nvPr/>
            </p:nvPicPr>
            <p:blipFill>
              <a:blip r:embed="rId10"/>
              <a:stretch>
                <a:fillRect/>
              </a:stretch>
            </p:blipFill>
            <p:spPr>
              <a:xfrm>
                <a:off x="1853412" y="4292630"/>
                <a:ext cx="1057008" cy="1892745"/>
              </a:xfrm>
              <a:prstGeom prst="rect">
                <a:avLst/>
              </a:prstGeom>
            </p:spPr>
          </p:pic>
          <p:pic>
            <p:nvPicPr>
              <p:cNvPr id="58" name="Picture 20" descr="Background pattern&#10;&#10;Description automatically generated">
                <a:extLst>
                  <a:ext uri="{FF2B5EF4-FFF2-40B4-BE49-F238E27FC236}">
                    <a16:creationId xmlns:a16="http://schemas.microsoft.com/office/drawing/2014/main" id="{57D1268D-944C-5741-AC31-4E7C805A5AD7}"/>
                  </a:ext>
                </a:extLst>
              </p:cNvPr>
              <p:cNvPicPr>
                <a:picLocks noChangeAspect="1"/>
              </p:cNvPicPr>
              <p:nvPr/>
            </p:nvPicPr>
            <p:blipFill>
              <a:blip r:embed="rId11"/>
              <a:stretch>
                <a:fillRect/>
              </a:stretch>
            </p:blipFill>
            <p:spPr>
              <a:xfrm>
                <a:off x="2319638" y="4877300"/>
                <a:ext cx="508223" cy="268632"/>
              </a:xfrm>
              <a:prstGeom prst="rect">
                <a:avLst/>
              </a:prstGeom>
            </p:spPr>
          </p:pic>
        </p:grpSp>
      </p:grpSp>
      <p:pic>
        <p:nvPicPr>
          <p:cNvPr id="65" name="Picture 33" descr="A circuit board&#10;&#10;Description automatically generated">
            <a:extLst>
              <a:ext uri="{FF2B5EF4-FFF2-40B4-BE49-F238E27FC236}">
                <a16:creationId xmlns:a16="http://schemas.microsoft.com/office/drawing/2014/main" id="{98949ABF-2920-F74F-A3EE-5044B35A0600}"/>
              </a:ext>
            </a:extLst>
          </p:cNvPr>
          <p:cNvPicPr>
            <a:picLocks noChangeAspect="1"/>
          </p:cNvPicPr>
          <p:nvPr/>
        </p:nvPicPr>
        <p:blipFill>
          <a:blip r:embed="rId12"/>
          <a:stretch>
            <a:fillRect/>
          </a:stretch>
        </p:blipFill>
        <p:spPr>
          <a:xfrm>
            <a:off x="9499605" y="3875571"/>
            <a:ext cx="2743200" cy="1150200"/>
          </a:xfrm>
          <a:prstGeom prst="rect">
            <a:avLst/>
          </a:prstGeom>
        </p:spPr>
      </p:pic>
      <p:cxnSp>
        <p:nvCxnSpPr>
          <p:cNvPr id="70" name="Curved Connector 69">
            <a:extLst>
              <a:ext uri="{FF2B5EF4-FFF2-40B4-BE49-F238E27FC236}">
                <a16:creationId xmlns:a16="http://schemas.microsoft.com/office/drawing/2014/main" id="{6FECC204-1E2D-F248-98CF-77CCDA1ACF29}"/>
              </a:ext>
            </a:extLst>
          </p:cNvPr>
          <p:cNvCxnSpPr>
            <a:cxnSpLocks/>
          </p:cNvCxnSpPr>
          <p:nvPr/>
        </p:nvCxnSpPr>
        <p:spPr>
          <a:xfrm rot="10800000">
            <a:off x="6370713" y="4342695"/>
            <a:ext cx="3128896" cy="465724"/>
          </a:xfrm>
          <a:prstGeom prst="curved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46093FC7-0DAA-0845-910C-988B0A6A5F14}"/>
              </a:ext>
            </a:extLst>
          </p:cNvPr>
          <p:cNvGrpSpPr/>
          <p:nvPr/>
        </p:nvGrpSpPr>
        <p:grpSpPr>
          <a:xfrm>
            <a:off x="152880" y="1496733"/>
            <a:ext cx="8316203" cy="5324535"/>
            <a:chOff x="218196" y="876233"/>
            <a:chExt cx="8316203" cy="5324535"/>
          </a:xfrm>
        </p:grpSpPr>
        <p:sp>
          <p:nvSpPr>
            <p:cNvPr id="35" name="Rectangle 34">
              <a:extLst>
                <a:ext uri="{FF2B5EF4-FFF2-40B4-BE49-F238E27FC236}">
                  <a16:creationId xmlns:a16="http://schemas.microsoft.com/office/drawing/2014/main" id="{6B249A54-509B-B944-9E4B-7D5F7232B309}"/>
                </a:ext>
              </a:extLst>
            </p:cNvPr>
            <p:cNvSpPr/>
            <p:nvPr/>
          </p:nvSpPr>
          <p:spPr>
            <a:xfrm>
              <a:off x="218196" y="876233"/>
              <a:ext cx="8316203" cy="5324535"/>
            </a:xfrm>
            <a:prstGeom prst="rect">
              <a:avLst/>
            </a:prstGeom>
          </p:spPr>
          <p:txBody>
            <a:bodyPr wrap="square">
              <a:spAutoFit/>
            </a:bodyPr>
            <a:lstStyle/>
            <a:p>
              <a:pPr marL="342900" indent="-342900">
                <a:buAutoNum type="arabicParenR"/>
              </a:pPr>
              <a:r>
                <a:rPr lang="en-US" b="1" dirty="0">
                  <a:solidFill>
                    <a:srgbClr val="C00000"/>
                  </a:solidFill>
                </a:rPr>
                <a:t>The replaceable</a:t>
              </a:r>
              <a:r>
                <a:rPr lang="en-US" dirty="0">
                  <a:solidFill>
                    <a:srgbClr val="C00000"/>
                  </a:solidFill>
                </a:rPr>
                <a:t> </a:t>
              </a:r>
              <a:r>
                <a:rPr lang="en-US" b="1" dirty="0">
                  <a:solidFill>
                    <a:srgbClr val="C00000"/>
                  </a:solidFill>
                </a:rPr>
                <a:t>GNSS-receivers supports different vendors</a:t>
              </a:r>
              <a:endParaRPr lang="en-US" dirty="0">
                <a:solidFill>
                  <a:srgbClr val="C00000"/>
                </a:solidFill>
              </a:endParaRPr>
            </a:p>
            <a:p>
              <a:pPr marL="742950" lvl="1" indent="-285750">
                <a:buFont typeface="Arial" panose="020B0604020202020204" pitchFamily="34" charset="0"/>
                <a:buChar char="•"/>
              </a:pPr>
              <a:r>
                <a:rPr lang="en-US" dirty="0">
                  <a:solidFill>
                    <a:schemeClr val="bg1">
                      <a:lumMod val="50000"/>
                    </a:schemeClr>
                  </a:solidFill>
                </a:rPr>
                <a:t>makes time-server independent on volatile GNSS technology</a:t>
              </a:r>
            </a:p>
            <a:p>
              <a:pPr marL="742950" lvl="1" indent="-285750">
                <a:buFont typeface="Arial" panose="020B0604020202020204" pitchFamily="34" charset="0"/>
                <a:buChar char="•"/>
              </a:pPr>
              <a:r>
                <a:rPr lang="en-US" dirty="0">
                  <a:solidFill>
                    <a:schemeClr val="bg1">
                      <a:lumMod val="50000"/>
                    </a:schemeClr>
                  </a:solidFill>
                </a:rPr>
                <a:t>best world leading CHIP suppliers</a:t>
              </a:r>
            </a:p>
            <a:p>
              <a:pPr marL="742950" lvl="1" indent="-285750">
                <a:buFont typeface="Arial" panose="020B0604020202020204" pitchFamily="34" charset="0"/>
                <a:buChar char="•"/>
              </a:pPr>
              <a:r>
                <a:rPr lang="en-US" dirty="0">
                  <a:solidFill>
                    <a:schemeClr val="bg1">
                      <a:lumMod val="50000"/>
                    </a:schemeClr>
                  </a:solidFill>
                </a:rPr>
                <a:t>quick replacement to next CHIP module if firmware bug detected</a:t>
              </a:r>
            </a:p>
            <a:p>
              <a:pPr marL="742950" lvl="1" indent="-285750">
                <a:buFont typeface="Arial" panose="020B0604020202020204" pitchFamily="34" charset="0"/>
                <a:buChar char="•"/>
              </a:pPr>
              <a:r>
                <a:rPr lang="en-US" dirty="0">
                  <a:solidFill>
                    <a:schemeClr val="bg1">
                      <a:lumMod val="50000"/>
                    </a:schemeClr>
                  </a:solidFill>
                </a:rPr>
                <a:t>autogain 26-40dB smart sensing  works at any weather condition</a:t>
              </a:r>
            </a:p>
            <a:p>
              <a:pPr marL="742950" lvl="1" indent="-285750">
                <a:buFont typeface="Arial" panose="020B0604020202020204" pitchFamily="34" charset="0"/>
                <a:buChar char="•"/>
              </a:pPr>
              <a:r>
                <a:rPr lang="en-US" dirty="0">
                  <a:solidFill>
                    <a:schemeClr val="bg1">
                      <a:lumMod val="50000"/>
                    </a:schemeClr>
                  </a:solidFill>
                </a:rPr>
                <a:t>multi-path mitigation for reflected signals</a:t>
              </a:r>
            </a:p>
            <a:p>
              <a:pPr marL="742950" lvl="1" indent="-285750">
                <a:buFont typeface="Arial" panose="020B0604020202020204" pitchFamily="34" charset="0"/>
                <a:buChar char="•"/>
              </a:pPr>
              <a:r>
                <a:rPr lang="en-US" dirty="0">
                  <a:solidFill>
                    <a:schemeClr val="bg1">
                      <a:lumMod val="50000"/>
                    </a:schemeClr>
                  </a:solidFill>
                </a:rPr>
                <a:t>geopolitics settings =&gt; exclusive: GPS, GALIELO, GLONASS, BEIDOU</a:t>
              </a:r>
            </a:p>
            <a:p>
              <a:pPr marL="742950" lvl="1" indent="-285750">
                <a:buFont typeface="Arial" panose="020B0604020202020204" pitchFamily="34" charset="0"/>
                <a:buChar char="•"/>
              </a:pPr>
              <a:r>
                <a:rPr lang="en-US" dirty="0">
                  <a:solidFill>
                    <a:schemeClr val="bg1">
                      <a:lumMod val="50000"/>
                    </a:schemeClr>
                  </a:solidFill>
                </a:rPr>
                <a:t>single L1 or multiband L1 + L2 + L5 frequency for robust synchronization</a:t>
              </a:r>
            </a:p>
            <a:p>
              <a:pPr marL="742950" lvl="1" indent="-285750">
                <a:buFont typeface="Arial" panose="020B0604020202020204" pitchFamily="34" charset="0"/>
                <a:buChar char="•"/>
              </a:pPr>
              <a:r>
                <a:rPr lang="en-US" dirty="0">
                  <a:solidFill>
                    <a:schemeClr val="bg1">
                      <a:lumMod val="50000"/>
                    </a:schemeClr>
                  </a:solidFill>
                </a:rPr>
                <a:t>UTC with robust LEAP-SECOND support</a:t>
              </a:r>
            </a:p>
            <a:p>
              <a:pPr lvl="1"/>
              <a:endParaRPr lang="en-US" dirty="0">
                <a:solidFill>
                  <a:schemeClr val="bg1">
                    <a:lumMod val="50000"/>
                  </a:schemeClr>
                </a:solidFill>
              </a:endParaRPr>
            </a:p>
            <a:p>
              <a:r>
                <a:rPr lang="en-US" b="1" dirty="0"/>
                <a:t>2)  </a:t>
              </a:r>
              <a:r>
                <a:rPr lang="en-US" b="1" dirty="0">
                  <a:solidFill>
                    <a:srgbClr val="C00000"/>
                  </a:solidFill>
                </a:rPr>
                <a:t>Built-in anti-jamming/spoofing detection and active-filtering</a:t>
              </a:r>
              <a:endParaRPr lang="en-US" u="sng" dirty="0">
                <a:solidFill>
                  <a:srgbClr val="C00000"/>
                </a:solidFill>
              </a:endParaRPr>
            </a:p>
            <a:p>
              <a:pPr marL="742950" lvl="1" indent="-285750">
                <a:buFont typeface="Arial" panose="020B0604020202020204" pitchFamily="34" charset="0"/>
                <a:buChar char="•"/>
              </a:pPr>
              <a:r>
                <a:rPr lang="en-US" dirty="0">
                  <a:solidFill>
                    <a:schemeClr val="bg1">
                      <a:lumMod val="50000"/>
                    </a:schemeClr>
                  </a:solidFill>
                </a:rPr>
                <a:t>alarm generated down to server – it lets it switch early to holdover mode</a:t>
              </a:r>
            </a:p>
            <a:p>
              <a:pPr marL="742950" lvl="1" indent="-285750">
                <a:buFont typeface="Arial" panose="020B0604020202020204" pitchFamily="34" charset="0"/>
                <a:buChar char="•"/>
              </a:pPr>
              <a:r>
                <a:rPr lang="en-US" dirty="0">
                  <a:solidFill>
                    <a:schemeClr val="bg1">
                      <a:lumMod val="50000"/>
                    </a:schemeClr>
                  </a:solidFill>
                </a:rPr>
                <a:t>active jamming filtering GPS L1 with option to full antispoofing GNSS L1/L2/L5</a:t>
              </a:r>
            </a:p>
            <a:p>
              <a:pPr lvl="1"/>
              <a:endParaRPr lang="en-US" b="1" dirty="0"/>
            </a:p>
            <a:p>
              <a:pPr marL="342900" indent="-342900">
                <a:buAutoNum type="arabicParenR" startAt="2"/>
              </a:pPr>
              <a:r>
                <a:rPr lang="en-US" b="1" dirty="0">
                  <a:solidFill>
                    <a:srgbClr val="C00000"/>
                  </a:solidFill>
                </a:rPr>
                <a:t>Real physical redundancy, 2x GNSS receivers, each from different vendor</a:t>
              </a:r>
              <a:endParaRPr lang="en-US" dirty="0">
                <a:solidFill>
                  <a:srgbClr val="C00000"/>
                </a:solidFill>
              </a:endParaRPr>
            </a:p>
            <a:p>
              <a:pPr marL="742950" lvl="1" indent="-285750">
                <a:buFont typeface="Arial" panose="020B0604020202020204" pitchFamily="34" charset="0"/>
                <a:buChar char="•"/>
              </a:pPr>
              <a:r>
                <a:rPr lang="en-US" dirty="0">
                  <a:solidFill>
                    <a:schemeClr val="bg1">
                      <a:lumMod val="50000"/>
                    </a:schemeClr>
                  </a:solidFill>
                </a:rPr>
                <a:t>improves high availability of GNSS signals (2 different receivers in use)</a:t>
              </a:r>
            </a:p>
            <a:p>
              <a:pPr marL="742950" lvl="1" indent="-285750">
                <a:buFont typeface="Arial" panose="020B0604020202020204" pitchFamily="34" charset="0"/>
                <a:buChar char="•"/>
              </a:pPr>
              <a:r>
                <a:rPr lang="en-US" dirty="0">
                  <a:solidFill>
                    <a:schemeClr val="bg1">
                      <a:lumMod val="50000"/>
                    </a:schemeClr>
                  </a:solidFill>
                </a:rPr>
                <a:t>introduces the geographical anti-jamming if min. distance 100m between</a:t>
              </a:r>
            </a:p>
            <a:p>
              <a:pPr marL="742950" lvl="1" indent="-285750">
                <a:buFont typeface="Arial" panose="020B0604020202020204" pitchFamily="34" charset="0"/>
                <a:buChar char="•"/>
              </a:pPr>
              <a:endParaRPr lang="en-US" sz="1600" b="1" dirty="0">
                <a:solidFill>
                  <a:srgbClr val="9FACAC"/>
                </a:solidFill>
              </a:endParaRPr>
            </a:p>
            <a:p>
              <a:pPr marL="342900" indent="-342900">
                <a:buAutoNum type="arabicParenR" startAt="4"/>
              </a:pPr>
              <a:r>
                <a:rPr lang="en-US" b="1" dirty="0">
                  <a:solidFill>
                    <a:srgbClr val="C00000"/>
                  </a:solidFill>
                </a:rPr>
                <a:t>Extremely Easy installation</a:t>
              </a:r>
              <a:r>
                <a:rPr lang="en-US" dirty="0">
                  <a:solidFill>
                    <a:schemeClr val="bg1">
                      <a:lumMod val="50000"/>
                    </a:schemeClr>
                  </a:solidFill>
                </a:rPr>
                <a:t>.</a:t>
              </a:r>
              <a:r>
                <a:rPr lang="en-US" dirty="0"/>
                <a:t> </a:t>
              </a:r>
              <a:r>
                <a:rPr lang="en-US" dirty="0">
                  <a:solidFill>
                    <a:schemeClr val="bg1">
                      <a:lumMod val="50000"/>
                    </a:schemeClr>
                  </a:solidFill>
                </a:rPr>
                <a:t>No coax cables in use - only UTP cat5 – max. dist. 700m</a:t>
              </a:r>
            </a:p>
          </p:txBody>
        </p:sp>
        <p:grpSp>
          <p:nvGrpSpPr>
            <p:cNvPr id="36" name="Group 35">
              <a:extLst>
                <a:ext uri="{FF2B5EF4-FFF2-40B4-BE49-F238E27FC236}">
                  <a16:creationId xmlns:a16="http://schemas.microsoft.com/office/drawing/2014/main" id="{128854E0-DA30-1949-ADB1-E9E90CE3FB61}"/>
                </a:ext>
              </a:extLst>
            </p:cNvPr>
            <p:cNvGrpSpPr/>
            <p:nvPr/>
          </p:nvGrpSpPr>
          <p:grpSpPr>
            <a:xfrm>
              <a:off x="4217499" y="1461303"/>
              <a:ext cx="2820561" cy="273494"/>
              <a:chOff x="-220724" y="2968841"/>
              <a:chExt cx="4855025" cy="409469"/>
            </a:xfrm>
          </p:grpSpPr>
          <p:pic>
            <p:nvPicPr>
              <p:cNvPr id="48" name="Picture 47">
                <a:extLst>
                  <a:ext uri="{FF2B5EF4-FFF2-40B4-BE49-F238E27FC236}">
                    <a16:creationId xmlns:a16="http://schemas.microsoft.com/office/drawing/2014/main" id="{CA1C7F1B-44D4-4641-B3B6-2DDF149DF460}"/>
                  </a:ext>
                </a:extLst>
              </p:cNvPr>
              <p:cNvPicPr>
                <a:picLocks noChangeAspect="1"/>
              </p:cNvPicPr>
              <p:nvPr/>
            </p:nvPicPr>
            <p:blipFill>
              <a:blip r:embed="rId13"/>
              <a:stretch>
                <a:fillRect/>
              </a:stretch>
            </p:blipFill>
            <p:spPr>
              <a:xfrm>
                <a:off x="-220724" y="3106155"/>
                <a:ext cx="1726184" cy="225857"/>
              </a:xfrm>
              <a:prstGeom prst="rect">
                <a:avLst/>
              </a:prstGeom>
            </p:spPr>
          </p:pic>
          <p:pic>
            <p:nvPicPr>
              <p:cNvPr id="49" name="Picture 48">
                <a:extLst>
                  <a:ext uri="{FF2B5EF4-FFF2-40B4-BE49-F238E27FC236}">
                    <a16:creationId xmlns:a16="http://schemas.microsoft.com/office/drawing/2014/main" id="{19E17245-816C-BC4C-9E06-F50DDE9265C3}"/>
                  </a:ext>
                </a:extLst>
              </p:cNvPr>
              <p:cNvPicPr>
                <a:picLocks noChangeAspect="1"/>
              </p:cNvPicPr>
              <p:nvPr/>
            </p:nvPicPr>
            <p:blipFill>
              <a:blip r:embed="rId14"/>
              <a:stretch>
                <a:fillRect/>
              </a:stretch>
            </p:blipFill>
            <p:spPr>
              <a:xfrm>
                <a:off x="1752724" y="3047185"/>
                <a:ext cx="899581" cy="317499"/>
              </a:xfrm>
              <a:prstGeom prst="rect">
                <a:avLst/>
              </a:prstGeom>
            </p:spPr>
          </p:pic>
          <p:pic>
            <p:nvPicPr>
              <p:cNvPr id="50" name="Picture 49">
                <a:extLst>
                  <a:ext uri="{FF2B5EF4-FFF2-40B4-BE49-F238E27FC236}">
                    <a16:creationId xmlns:a16="http://schemas.microsoft.com/office/drawing/2014/main" id="{F0030A9A-99D8-1D4A-B8BF-AD15C649394A}"/>
                  </a:ext>
                </a:extLst>
              </p:cNvPr>
              <p:cNvPicPr>
                <a:picLocks noChangeAspect="1"/>
              </p:cNvPicPr>
              <p:nvPr/>
            </p:nvPicPr>
            <p:blipFill>
              <a:blip r:embed="rId15"/>
              <a:stretch>
                <a:fillRect/>
              </a:stretch>
            </p:blipFill>
            <p:spPr>
              <a:xfrm>
                <a:off x="4159689" y="2968841"/>
                <a:ext cx="474612" cy="409469"/>
              </a:xfrm>
              <a:prstGeom prst="rect">
                <a:avLst/>
              </a:prstGeom>
            </p:spPr>
          </p:pic>
          <p:pic>
            <p:nvPicPr>
              <p:cNvPr id="51" name="Picture 50">
                <a:extLst>
                  <a:ext uri="{FF2B5EF4-FFF2-40B4-BE49-F238E27FC236}">
                    <a16:creationId xmlns:a16="http://schemas.microsoft.com/office/drawing/2014/main" id="{B60EFB64-9FD7-E44A-80A7-63102591698E}"/>
                  </a:ext>
                </a:extLst>
              </p:cNvPr>
              <p:cNvPicPr>
                <a:picLocks noChangeAspect="1"/>
              </p:cNvPicPr>
              <p:nvPr/>
            </p:nvPicPr>
            <p:blipFill>
              <a:blip r:embed="rId16"/>
              <a:stretch>
                <a:fillRect/>
              </a:stretch>
            </p:blipFill>
            <p:spPr>
              <a:xfrm>
                <a:off x="2890018" y="3079755"/>
                <a:ext cx="1080093" cy="252358"/>
              </a:xfrm>
              <a:prstGeom prst="rect">
                <a:avLst/>
              </a:prstGeom>
            </p:spPr>
          </p:pic>
        </p:grpSp>
        <p:pic>
          <p:nvPicPr>
            <p:cNvPr id="26" name="Picture 25">
              <a:extLst>
                <a:ext uri="{FF2B5EF4-FFF2-40B4-BE49-F238E27FC236}">
                  <a16:creationId xmlns:a16="http://schemas.microsoft.com/office/drawing/2014/main" id="{F38BF98F-B792-A946-B425-4BFC085C3E6D}"/>
                </a:ext>
              </a:extLst>
            </p:cNvPr>
            <p:cNvPicPr>
              <a:picLocks noChangeAspect="1"/>
            </p:cNvPicPr>
            <p:nvPr/>
          </p:nvPicPr>
          <p:blipFill>
            <a:blip r:embed="rId13"/>
            <a:stretch>
              <a:fillRect/>
            </a:stretch>
          </p:blipFill>
          <p:spPr>
            <a:xfrm>
              <a:off x="4964820" y="2364329"/>
              <a:ext cx="1002839" cy="150855"/>
            </a:xfrm>
            <a:prstGeom prst="rect">
              <a:avLst/>
            </a:prstGeom>
          </p:spPr>
        </p:pic>
      </p:grpSp>
      <p:grpSp>
        <p:nvGrpSpPr>
          <p:cNvPr id="29" name="Group 28">
            <a:extLst>
              <a:ext uri="{FF2B5EF4-FFF2-40B4-BE49-F238E27FC236}">
                <a16:creationId xmlns:a16="http://schemas.microsoft.com/office/drawing/2014/main" id="{E5720DDF-83B0-CE4E-BB8E-AB0FF0F9E89A}"/>
              </a:ext>
            </a:extLst>
          </p:cNvPr>
          <p:cNvGrpSpPr/>
          <p:nvPr/>
        </p:nvGrpSpPr>
        <p:grpSpPr>
          <a:xfrm>
            <a:off x="8314545" y="490002"/>
            <a:ext cx="3731485" cy="956529"/>
            <a:chOff x="315865" y="4358781"/>
            <a:chExt cx="3731485" cy="956529"/>
          </a:xfrm>
        </p:grpSpPr>
        <p:pic>
          <p:nvPicPr>
            <p:cNvPr id="30" name="Picture 29" descr="Logo&#10;&#10;Description automatically generated with medium confidence">
              <a:hlinkClick r:id="rId17"/>
              <a:extLst>
                <a:ext uri="{FF2B5EF4-FFF2-40B4-BE49-F238E27FC236}">
                  <a16:creationId xmlns:a16="http://schemas.microsoft.com/office/drawing/2014/main" id="{5216F609-41B1-B54C-936F-0C92EB9365A6}"/>
                </a:ext>
              </a:extLst>
            </p:cNvPr>
            <p:cNvPicPr>
              <a:picLocks noChangeAspect="1"/>
            </p:cNvPicPr>
            <p:nvPr/>
          </p:nvPicPr>
          <p:blipFill>
            <a:blip r:embed="rId18"/>
            <a:stretch>
              <a:fillRect/>
            </a:stretch>
          </p:blipFill>
          <p:spPr>
            <a:xfrm>
              <a:off x="571231" y="4358781"/>
              <a:ext cx="1538417" cy="956529"/>
            </a:xfrm>
            <a:prstGeom prst="rect">
              <a:avLst/>
            </a:prstGeom>
          </p:spPr>
        </p:pic>
        <p:sp>
          <p:nvSpPr>
            <p:cNvPr id="31" name="TextBox 30">
              <a:extLst>
                <a:ext uri="{FF2B5EF4-FFF2-40B4-BE49-F238E27FC236}">
                  <a16:creationId xmlns:a16="http://schemas.microsoft.com/office/drawing/2014/main" id="{07D83912-07CA-8A42-88EB-DF138A096143}"/>
                </a:ext>
              </a:extLst>
            </p:cNvPr>
            <p:cNvSpPr txBox="1"/>
            <p:nvPr/>
          </p:nvSpPr>
          <p:spPr>
            <a:xfrm>
              <a:off x="315865" y="4837045"/>
              <a:ext cx="3731485" cy="369332"/>
            </a:xfrm>
            <a:prstGeom prst="rect">
              <a:avLst/>
            </a:prstGeom>
            <a:noFill/>
          </p:spPr>
          <p:txBody>
            <a:bodyPr wrap="square" rtlCol="0">
              <a:spAutoFit/>
            </a:bodyPr>
            <a:lstStyle/>
            <a:p>
              <a:r>
                <a:rPr lang="en-GB" dirty="0">
                  <a:hlinkClick r:id="rId17"/>
                </a:rPr>
                <a:t>View                      link  for more details</a:t>
              </a:r>
              <a:endParaRPr lang="en-GB" dirty="0"/>
            </a:p>
          </p:txBody>
        </p:sp>
      </p:grpSp>
      <p:cxnSp>
        <p:nvCxnSpPr>
          <p:cNvPr id="39" name="Curved Connector 38">
            <a:extLst>
              <a:ext uri="{FF2B5EF4-FFF2-40B4-BE49-F238E27FC236}">
                <a16:creationId xmlns:a16="http://schemas.microsoft.com/office/drawing/2014/main" id="{094C776D-6839-5E47-9B06-7385F9D21466}"/>
              </a:ext>
            </a:extLst>
          </p:cNvPr>
          <p:cNvCxnSpPr>
            <a:cxnSpLocks/>
          </p:cNvCxnSpPr>
          <p:nvPr/>
        </p:nvCxnSpPr>
        <p:spPr>
          <a:xfrm rot="10800000">
            <a:off x="6370713" y="1707059"/>
            <a:ext cx="2477377" cy="713060"/>
          </a:xfrm>
          <a:prstGeom prst="curved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itle 10">
            <a:extLst>
              <a:ext uri="{FF2B5EF4-FFF2-40B4-BE49-F238E27FC236}">
                <a16:creationId xmlns:a16="http://schemas.microsoft.com/office/drawing/2014/main" id="{CE1D6435-DA4A-9A47-9512-F0EEAE087D28}"/>
              </a:ext>
            </a:extLst>
          </p:cNvPr>
          <p:cNvSpPr txBox="1">
            <a:spLocks/>
          </p:cNvSpPr>
          <p:nvPr/>
        </p:nvSpPr>
        <p:spPr>
          <a:xfrm>
            <a:off x="145970" y="838967"/>
            <a:ext cx="7389988" cy="4710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1800" kern="1200">
                <a:solidFill>
                  <a:srgbClr val="C12429"/>
                </a:solidFill>
                <a:latin typeface="+mj-lt"/>
                <a:ea typeface="+mj-ea"/>
                <a:cs typeface="+mj-cs"/>
              </a:defRPr>
            </a:lvl1pPr>
          </a:lstStyle>
          <a:p>
            <a:pPr algn="l"/>
            <a:r>
              <a:rPr lang="en-GB" sz="3600" b="1" dirty="0"/>
              <a:t>Antenna -  The New Security Approach</a:t>
            </a:r>
          </a:p>
        </p:txBody>
      </p:sp>
      <p:cxnSp>
        <p:nvCxnSpPr>
          <p:cNvPr id="42" name="Curved Connector 41">
            <a:extLst>
              <a:ext uri="{FF2B5EF4-FFF2-40B4-BE49-F238E27FC236}">
                <a16:creationId xmlns:a16="http://schemas.microsoft.com/office/drawing/2014/main" id="{64C28592-E641-704C-A6BD-E6A5A72D0481}"/>
              </a:ext>
            </a:extLst>
          </p:cNvPr>
          <p:cNvCxnSpPr>
            <a:cxnSpLocks/>
          </p:cNvCxnSpPr>
          <p:nvPr/>
        </p:nvCxnSpPr>
        <p:spPr>
          <a:xfrm flipV="1">
            <a:off x="9582224" y="2346196"/>
            <a:ext cx="461743" cy="95541"/>
          </a:xfrm>
          <a:prstGeom prst="curved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59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5098B6-80D7-1A4E-A9F0-FC1A291C6307}"/>
              </a:ext>
            </a:extLst>
          </p:cNvPr>
          <p:cNvSpPr/>
          <p:nvPr/>
        </p:nvSpPr>
        <p:spPr>
          <a:xfrm>
            <a:off x="0" y="667124"/>
            <a:ext cx="12192000" cy="6190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94297008-8A4F-C544-AAC6-A4A097862A0B}"/>
              </a:ext>
            </a:extLst>
          </p:cNvPr>
          <p:cNvGrpSpPr/>
          <p:nvPr/>
        </p:nvGrpSpPr>
        <p:grpSpPr>
          <a:xfrm>
            <a:off x="510698" y="4785115"/>
            <a:ext cx="11170605" cy="2050403"/>
            <a:chOff x="616583" y="4744576"/>
            <a:chExt cx="11170605" cy="2050402"/>
          </a:xfrm>
        </p:grpSpPr>
        <p:pic>
          <p:nvPicPr>
            <p:cNvPr id="91" name="Picture 90">
              <a:extLst>
                <a:ext uri="{FF2B5EF4-FFF2-40B4-BE49-F238E27FC236}">
                  <a16:creationId xmlns:a16="http://schemas.microsoft.com/office/drawing/2014/main" id="{289298BA-7A1F-0041-9DC0-239B224BF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83" y="4744576"/>
              <a:ext cx="11170605" cy="2050402"/>
            </a:xfrm>
            <a:prstGeom prst="rect">
              <a:avLst/>
            </a:prstGeom>
          </p:spPr>
        </p:pic>
        <p:sp>
          <p:nvSpPr>
            <p:cNvPr id="96" name="Rectangle 95">
              <a:extLst>
                <a:ext uri="{FF2B5EF4-FFF2-40B4-BE49-F238E27FC236}">
                  <a16:creationId xmlns:a16="http://schemas.microsoft.com/office/drawing/2014/main" id="{72811598-BCD8-3540-B2B0-51CAB86D5BDD}"/>
                </a:ext>
              </a:extLst>
            </p:cNvPr>
            <p:cNvSpPr/>
            <p:nvPr/>
          </p:nvSpPr>
          <p:spPr>
            <a:xfrm>
              <a:off x="8644740" y="5026426"/>
              <a:ext cx="878814" cy="1574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99" name="Up-down Arrow 98">
            <a:extLst>
              <a:ext uri="{FF2B5EF4-FFF2-40B4-BE49-F238E27FC236}">
                <a16:creationId xmlns:a16="http://schemas.microsoft.com/office/drawing/2014/main" id="{C64B3ACF-6F8B-D643-B1DA-AF69AC234B0F}"/>
              </a:ext>
            </a:extLst>
          </p:cNvPr>
          <p:cNvSpPr/>
          <p:nvPr/>
        </p:nvSpPr>
        <p:spPr>
          <a:xfrm>
            <a:off x="1038191" y="2643861"/>
            <a:ext cx="158274" cy="3405438"/>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4" name="Picture 113">
            <a:extLst>
              <a:ext uri="{FF2B5EF4-FFF2-40B4-BE49-F238E27FC236}">
                <a16:creationId xmlns:a16="http://schemas.microsoft.com/office/drawing/2014/main" id="{9527764C-3075-664E-89F3-40600E495034}"/>
              </a:ext>
            </a:extLst>
          </p:cNvPr>
          <p:cNvPicPr>
            <a:picLocks noChangeAspect="1"/>
          </p:cNvPicPr>
          <p:nvPr/>
        </p:nvPicPr>
        <p:blipFill>
          <a:blip r:embed="rId4"/>
          <a:stretch>
            <a:fillRect/>
          </a:stretch>
        </p:blipFill>
        <p:spPr>
          <a:xfrm>
            <a:off x="404560" y="925795"/>
            <a:ext cx="1501009" cy="1695584"/>
          </a:xfrm>
          <a:prstGeom prst="rect">
            <a:avLst/>
          </a:prstGeom>
        </p:spPr>
      </p:pic>
      <p:pic>
        <p:nvPicPr>
          <p:cNvPr id="97" name="Picture 96">
            <a:extLst>
              <a:ext uri="{FF2B5EF4-FFF2-40B4-BE49-F238E27FC236}">
                <a16:creationId xmlns:a16="http://schemas.microsoft.com/office/drawing/2014/main" id="{C11D3E35-81FF-8D43-90E2-26E43A567F02}"/>
              </a:ext>
            </a:extLst>
          </p:cNvPr>
          <p:cNvPicPr>
            <a:picLocks noChangeAspect="1"/>
          </p:cNvPicPr>
          <p:nvPr/>
        </p:nvPicPr>
        <p:blipFill>
          <a:blip r:embed="rId4"/>
          <a:stretch>
            <a:fillRect/>
          </a:stretch>
        </p:blipFill>
        <p:spPr>
          <a:xfrm>
            <a:off x="9193516" y="974070"/>
            <a:ext cx="1501009" cy="1695584"/>
          </a:xfrm>
          <a:prstGeom prst="rect">
            <a:avLst/>
          </a:prstGeom>
        </p:spPr>
      </p:pic>
      <p:sp>
        <p:nvSpPr>
          <p:cNvPr id="98" name="Up-down Arrow 97">
            <a:extLst>
              <a:ext uri="{FF2B5EF4-FFF2-40B4-BE49-F238E27FC236}">
                <a16:creationId xmlns:a16="http://schemas.microsoft.com/office/drawing/2014/main" id="{0A7F6FAE-7CAD-544F-9138-F05B59DF65C5}"/>
              </a:ext>
            </a:extLst>
          </p:cNvPr>
          <p:cNvSpPr/>
          <p:nvPr/>
        </p:nvSpPr>
        <p:spPr>
          <a:xfrm rot="3962887">
            <a:off x="5817550" y="176110"/>
            <a:ext cx="132280" cy="8698855"/>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7" name="TextBox 16">
            <a:extLst>
              <a:ext uri="{FF2B5EF4-FFF2-40B4-BE49-F238E27FC236}">
                <a16:creationId xmlns:a16="http://schemas.microsoft.com/office/drawing/2014/main" id="{0EF0E114-2D5E-B74D-8BA1-8F5E69039E6B}"/>
              </a:ext>
            </a:extLst>
          </p:cNvPr>
          <p:cNvSpPr txBox="1"/>
          <p:nvPr/>
        </p:nvSpPr>
        <p:spPr>
          <a:xfrm>
            <a:off x="4841913" y="1371109"/>
            <a:ext cx="1883884" cy="369332"/>
          </a:xfrm>
          <a:prstGeom prst="rect">
            <a:avLst/>
          </a:prstGeom>
          <a:noFill/>
        </p:spPr>
        <p:txBody>
          <a:bodyPr wrap="square" rtlCol="0">
            <a:spAutoFit/>
          </a:bodyPr>
          <a:lstStyle/>
          <a:p>
            <a:r>
              <a:rPr lang="en-GB" b="1" dirty="0"/>
              <a:t>0.7km UTP cat 5+</a:t>
            </a:r>
          </a:p>
        </p:txBody>
      </p:sp>
      <p:sp>
        <p:nvSpPr>
          <p:cNvPr id="100" name="TextBox 99">
            <a:extLst>
              <a:ext uri="{FF2B5EF4-FFF2-40B4-BE49-F238E27FC236}">
                <a16:creationId xmlns:a16="http://schemas.microsoft.com/office/drawing/2014/main" id="{65350FE3-87F5-C045-8FEE-F541E37A0C1C}"/>
              </a:ext>
            </a:extLst>
          </p:cNvPr>
          <p:cNvSpPr txBox="1"/>
          <p:nvPr/>
        </p:nvSpPr>
        <p:spPr>
          <a:xfrm>
            <a:off x="4875450" y="1611403"/>
            <a:ext cx="1784732" cy="369332"/>
          </a:xfrm>
          <a:prstGeom prst="rect">
            <a:avLst/>
          </a:prstGeom>
          <a:noFill/>
        </p:spPr>
        <p:txBody>
          <a:bodyPr wrap="square" rtlCol="0">
            <a:spAutoFit/>
          </a:bodyPr>
          <a:lstStyle/>
          <a:p>
            <a:r>
              <a:rPr lang="en-GB" b="1" dirty="0"/>
              <a:t>1.5km STP cat 5+</a:t>
            </a:r>
          </a:p>
        </p:txBody>
      </p:sp>
      <p:pic>
        <p:nvPicPr>
          <p:cNvPr id="19" name="Picture 18" descr="A picture containing text&#10;&#10;Description automatically generated">
            <a:extLst>
              <a:ext uri="{FF2B5EF4-FFF2-40B4-BE49-F238E27FC236}">
                <a16:creationId xmlns:a16="http://schemas.microsoft.com/office/drawing/2014/main" id="{7CF026F6-7223-CA4C-878E-F05E3382030B}"/>
              </a:ext>
            </a:extLst>
          </p:cNvPr>
          <p:cNvPicPr>
            <a:picLocks noChangeAspect="1"/>
          </p:cNvPicPr>
          <p:nvPr/>
        </p:nvPicPr>
        <p:blipFill>
          <a:blip r:embed="rId5"/>
          <a:stretch>
            <a:fillRect/>
          </a:stretch>
        </p:blipFill>
        <p:spPr>
          <a:xfrm>
            <a:off x="1665393" y="2512338"/>
            <a:ext cx="1638300" cy="2146300"/>
          </a:xfrm>
          <a:prstGeom prst="rect">
            <a:avLst/>
          </a:prstGeom>
        </p:spPr>
      </p:pic>
      <p:sp>
        <p:nvSpPr>
          <p:cNvPr id="117" name="TextBox 116">
            <a:extLst>
              <a:ext uri="{FF2B5EF4-FFF2-40B4-BE49-F238E27FC236}">
                <a16:creationId xmlns:a16="http://schemas.microsoft.com/office/drawing/2014/main" id="{DFDDCC6F-DC70-1A4E-BB6D-DE9111CA8810}"/>
              </a:ext>
            </a:extLst>
          </p:cNvPr>
          <p:cNvSpPr txBox="1"/>
          <p:nvPr/>
        </p:nvSpPr>
        <p:spPr>
          <a:xfrm>
            <a:off x="3219176" y="4310801"/>
            <a:ext cx="1501010" cy="369332"/>
          </a:xfrm>
          <a:prstGeom prst="rect">
            <a:avLst/>
          </a:prstGeom>
          <a:noFill/>
        </p:spPr>
        <p:txBody>
          <a:bodyPr wrap="square" rtlCol="0">
            <a:spAutoFit/>
          </a:bodyPr>
          <a:lstStyle/>
          <a:p>
            <a:r>
              <a:rPr lang="en-GB" b="1" dirty="0"/>
              <a:t>Surge arrester</a:t>
            </a:r>
          </a:p>
        </p:txBody>
      </p:sp>
      <p:sp>
        <p:nvSpPr>
          <p:cNvPr id="118" name="TextBox 117">
            <a:extLst>
              <a:ext uri="{FF2B5EF4-FFF2-40B4-BE49-F238E27FC236}">
                <a16:creationId xmlns:a16="http://schemas.microsoft.com/office/drawing/2014/main" id="{E6AE64D7-C7D4-8B44-B963-FE297663D817}"/>
              </a:ext>
            </a:extLst>
          </p:cNvPr>
          <p:cNvSpPr txBox="1"/>
          <p:nvPr/>
        </p:nvSpPr>
        <p:spPr>
          <a:xfrm>
            <a:off x="4762750" y="1082140"/>
            <a:ext cx="2266671" cy="300210"/>
          </a:xfrm>
          <a:prstGeom prst="rect">
            <a:avLst/>
          </a:prstGeom>
          <a:noFill/>
        </p:spPr>
        <p:txBody>
          <a:bodyPr wrap="square" rtlCol="0">
            <a:spAutoFit/>
          </a:bodyPr>
          <a:lstStyle/>
          <a:p>
            <a:r>
              <a:rPr lang="en-GB" sz="1351" dirty="0">
                <a:solidFill>
                  <a:srgbClr val="FFC000"/>
                </a:solidFill>
              </a:rPr>
              <a:t>Geographic </a:t>
            </a:r>
            <a:r>
              <a:rPr lang="en-GB" sz="1351" dirty="0"/>
              <a:t>diversification</a:t>
            </a:r>
            <a:endParaRPr lang="en-GB" sz="1351" dirty="0">
              <a:solidFill>
                <a:srgbClr val="FFC000"/>
              </a:solidFill>
            </a:endParaRPr>
          </a:p>
        </p:txBody>
      </p:sp>
      <p:cxnSp>
        <p:nvCxnSpPr>
          <p:cNvPr id="22" name="Straight Arrow Connector 21">
            <a:extLst>
              <a:ext uri="{FF2B5EF4-FFF2-40B4-BE49-F238E27FC236}">
                <a16:creationId xmlns:a16="http://schemas.microsoft.com/office/drawing/2014/main" id="{BED62BA8-3D6B-244E-9B59-370FBE2D37AF}"/>
              </a:ext>
            </a:extLst>
          </p:cNvPr>
          <p:cNvCxnSpPr>
            <a:cxnSpLocks/>
          </p:cNvCxnSpPr>
          <p:nvPr/>
        </p:nvCxnSpPr>
        <p:spPr>
          <a:xfrm>
            <a:off x="6725797" y="1237184"/>
            <a:ext cx="24505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id="{4652332A-D025-AF42-AF09-0CA08AB79EE6}"/>
              </a:ext>
            </a:extLst>
          </p:cNvPr>
          <p:cNvCxnSpPr>
            <a:cxnSpLocks/>
          </p:cNvCxnSpPr>
          <p:nvPr/>
        </p:nvCxnSpPr>
        <p:spPr>
          <a:xfrm flipH="1" flipV="1">
            <a:off x="2022537" y="1226090"/>
            <a:ext cx="2770702"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3B1C68D2-2A5A-644C-99D8-4E0ABE5875FE}"/>
              </a:ext>
            </a:extLst>
          </p:cNvPr>
          <p:cNvSpPr txBox="1"/>
          <p:nvPr/>
        </p:nvSpPr>
        <p:spPr>
          <a:xfrm>
            <a:off x="4891489" y="667124"/>
            <a:ext cx="1784732" cy="523220"/>
          </a:xfrm>
          <a:prstGeom prst="rect">
            <a:avLst/>
          </a:prstGeom>
          <a:noFill/>
        </p:spPr>
        <p:txBody>
          <a:bodyPr wrap="square" rtlCol="0">
            <a:spAutoFit/>
          </a:bodyPr>
          <a:lstStyle/>
          <a:p>
            <a:r>
              <a:rPr lang="en-PL" dirty="0">
                <a:solidFill>
                  <a:srgbClr val="C00000"/>
                </a:solidFill>
              </a:rPr>
              <a:t>Natural Security</a:t>
            </a:r>
          </a:p>
          <a:p>
            <a:pPr algn="ctr"/>
            <a:r>
              <a:rPr lang="en-GB" sz="1000" b="1" dirty="0"/>
              <a:t>T</a:t>
            </a:r>
            <a:r>
              <a:rPr lang="en-PL" sz="1000" b="1" dirty="0"/>
              <a:t>hanks to </a:t>
            </a:r>
          </a:p>
        </p:txBody>
      </p:sp>
      <p:pic>
        <p:nvPicPr>
          <p:cNvPr id="18" name="Picture 17" descr="A picture containing text&#10;&#10;Description automatically generated">
            <a:extLst>
              <a:ext uri="{FF2B5EF4-FFF2-40B4-BE49-F238E27FC236}">
                <a16:creationId xmlns:a16="http://schemas.microsoft.com/office/drawing/2014/main" id="{36EDEB61-CA5B-134D-90E3-80FBD30E32DB}"/>
              </a:ext>
            </a:extLst>
          </p:cNvPr>
          <p:cNvPicPr>
            <a:picLocks noChangeAspect="1"/>
          </p:cNvPicPr>
          <p:nvPr/>
        </p:nvPicPr>
        <p:blipFill>
          <a:blip r:embed="rId5"/>
          <a:stretch>
            <a:fillRect/>
          </a:stretch>
        </p:blipFill>
        <p:spPr>
          <a:xfrm>
            <a:off x="10217438" y="2355850"/>
            <a:ext cx="1638300" cy="2146300"/>
          </a:xfrm>
          <a:prstGeom prst="rect">
            <a:avLst/>
          </a:prstGeom>
        </p:spPr>
      </p:pic>
      <p:sp>
        <p:nvSpPr>
          <p:cNvPr id="20" name="TextBox 19">
            <a:extLst>
              <a:ext uri="{FF2B5EF4-FFF2-40B4-BE49-F238E27FC236}">
                <a16:creationId xmlns:a16="http://schemas.microsoft.com/office/drawing/2014/main" id="{17F3BFAF-6A63-394B-938B-122FA84677D1}"/>
              </a:ext>
            </a:extLst>
          </p:cNvPr>
          <p:cNvSpPr txBox="1"/>
          <p:nvPr/>
        </p:nvSpPr>
        <p:spPr>
          <a:xfrm>
            <a:off x="9772354" y="4352545"/>
            <a:ext cx="1501010" cy="369332"/>
          </a:xfrm>
          <a:prstGeom prst="rect">
            <a:avLst/>
          </a:prstGeom>
          <a:noFill/>
        </p:spPr>
        <p:txBody>
          <a:bodyPr wrap="square" rtlCol="0">
            <a:spAutoFit/>
          </a:bodyPr>
          <a:lstStyle/>
          <a:p>
            <a:r>
              <a:rPr lang="en-GB" b="1" dirty="0"/>
              <a:t>Surge arrester</a:t>
            </a:r>
          </a:p>
        </p:txBody>
      </p:sp>
      <p:sp>
        <p:nvSpPr>
          <p:cNvPr id="21" name="Title 10">
            <a:extLst>
              <a:ext uri="{FF2B5EF4-FFF2-40B4-BE49-F238E27FC236}">
                <a16:creationId xmlns:a16="http://schemas.microsoft.com/office/drawing/2014/main" id="{0D871BBF-166A-B941-81C1-09F71A1EEA5E}"/>
              </a:ext>
            </a:extLst>
          </p:cNvPr>
          <p:cNvSpPr txBox="1">
            <a:spLocks/>
          </p:cNvSpPr>
          <p:nvPr/>
        </p:nvSpPr>
        <p:spPr>
          <a:xfrm>
            <a:off x="4083276" y="2643861"/>
            <a:ext cx="3600828" cy="4710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1800" kern="1200">
                <a:solidFill>
                  <a:srgbClr val="C12429"/>
                </a:solidFill>
                <a:latin typeface="+mj-lt"/>
                <a:ea typeface="+mj-ea"/>
                <a:cs typeface="+mj-cs"/>
              </a:defRPr>
            </a:lvl1pPr>
          </a:lstStyle>
          <a:p>
            <a:pPr algn="l"/>
            <a:r>
              <a:rPr lang="en-GB" sz="3600" b="1" dirty="0"/>
              <a:t>Using 2x Antenna</a:t>
            </a:r>
          </a:p>
        </p:txBody>
      </p:sp>
    </p:spTree>
    <p:extLst>
      <p:ext uri="{BB962C8B-B14F-4D97-AF65-F5344CB8AC3E}">
        <p14:creationId xmlns:p14="http://schemas.microsoft.com/office/powerpoint/2010/main" val="10887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BCD98C15-E6DE-E34C-A64C-8E83A961B4AF}"/>
              </a:ext>
            </a:extLst>
          </p:cNvPr>
          <p:cNvGrpSpPr/>
          <p:nvPr/>
        </p:nvGrpSpPr>
        <p:grpSpPr>
          <a:xfrm>
            <a:off x="4302758" y="1465969"/>
            <a:ext cx="3683233" cy="5142412"/>
            <a:chOff x="145647" y="1443512"/>
            <a:chExt cx="3683233" cy="5142412"/>
          </a:xfrm>
        </p:grpSpPr>
        <p:pic>
          <p:nvPicPr>
            <p:cNvPr id="41" name="Picture 40">
              <a:extLst>
                <a:ext uri="{FF2B5EF4-FFF2-40B4-BE49-F238E27FC236}">
                  <a16:creationId xmlns:a16="http://schemas.microsoft.com/office/drawing/2014/main" id="{6683F5A2-9605-B14C-B3BA-5B1E21ACD7A7}"/>
                </a:ext>
              </a:extLst>
            </p:cNvPr>
            <p:cNvPicPr/>
            <p:nvPr/>
          </p:nvPicPr>
          <p:blipFill>
            <a:blip r:embed="rId3">
              <a:extLst>
                <a:ext uri="{28A0092B-C50C-407E-A947-70E740481C1C}">
                  <a14:useLocalDpi xmlns:a14="http://schemas.microsoft.com/office/drawing/2010/main" val="0"/>
                </a:ext>
              </a:extLst>
            </a:blip>
            <a:stretch>
              <a:fillRect/>
            </a:stretch>
          </p:blipFill>
          <p:spPr>
            <a:xfrm>
              <a:off x="1202985" y="4070961"/>
              <a:ext cx="2378415" cy="665400"/>
            </a:xfrm>
            <a:prstGeom prst="rect">
              <a:avLst/>
            </a:prstGeom>
          </p:spPr>
        </p:pic>
        <p:pic>
          <p:nvPicPr>
            <p:cNvPr id="3" name="Picture 2" descr="A close up of electronics&#10;&#10;Description automatically generated">
              <a:extLst>
                <a:ext uri="{FF2B5EF4-FFF2-40B4-BE49-F238E27FC236}">
                  <a16:creationId xmlns:a16="http://schemas.microsoft.com/office/drawing/2014/main" id="{7D12D2C8-6D6A-7841-A1DE-C02A3C7F605C}"/>
                </a:ext>
              </a:extLst>
            </p:cNvPr>
            <p:cNvPicPr>
              <a:picLocks noChangeAspect="1"/>
            </p:cNvPicPr>
            <p:nvPr/>
          </p:nvPicPr>
          <p:blipFill>
            <a:blip r:embed="rId4"/>
            <a:stretch>
              <a:fillRect/>
            </a:stretch>
          </p:blipFill>
          <p:spPr>
            <a:xfrm>
              <a:off x="727880" y="3428999"/>
              <a:ext cx="1858927" cy="324420"/>
            </a:xfrm>
            <a:prstGeom prst="rect">
              <a:avLst/>
            </a:prstGeom>
          </p:spPr>
        </p:pic>
        <p:grpSp>
          <p:nvGrpSpPr>
            <p:cNvPr id="21" name="Group 20">
              <a:extLst>
                <a:ext uri="{FF2B5EF4-FFF2-40B4-BE49-F238E27FC236}">
                  <a16:creationId xmlns:a16="http://schemas.microsoft.com/office/drawing/2014/main" id="{4DAD7A1C-19D2-794A-9001-66A48F607605}"/>
                </a:ext>
              </a:extLst>
            </p:cNvPr>
            <p:cNvGrpSpPr/>
            <p:nvPr/>
          </p:nvGrpSpPr>
          <p:grpSpPr>
            <a:xfrm>
              <a:off x="1406808" y="4532824"/>
              <a:ext cx="1118820" cy="589327"/>
              <a:chOff x="1406808" y="4532824"/>
              <a:chExt cx="1118820" cy="589327"/>
            </a:xfrm>
          </p:grpSpPr>
          <p:cxnSp>
            <p:nvCxnSpPr>
              <p:cNvPr id="52" name="Straight Arrow Connector 51">
                <a:extLst>
                  <a:ext uri="{FF2B5EF4-FFF2-40B4-BE49-F238E27FC236}">
                    <a16:creationId xmlns:a16="http://schemas.microsoft.com/office/drawing/2014/main" id="{2934922D-F326-0B47-BE59-C7275EB92FAE}"/>
                  </a:ext>
                </a:extLst>
              </p:cNvPr>
              <p:cNvCxnSpPr>
                <a:cxnSpLocks/>
              </p:cNvCxnSpPr>
              <p:nvPr/>
            </p:nvCxnSpPr>
            <p:spPr>
              <a:xfrm flipH="1">
                <a:off x="1406808" y="4541533"/>
                <a:ext cx="559410" cy="5806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76230DF-4AFE-3540-BBDD-C67F9AC4F8DE}"/>
                  </a:ext>
                </a:extLst>
              </p:cNvPr>
              <p:cNvCxnSpPr>
                <a:cxnSpLocks/>
              </p:cNvCxnSpPr>
              <p:nvPr/>
            </p:nvCxnSpPr>
            <p:spPr>
              <a:xfrm>
                <a:off x="1966218" y="4532824"/>
                <a:ext cx="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8E3A125-8394-7040-8A23-8A30BB94B927}"/>
                  </a:ext>
                </a:extLst>
              </p:cNvPr>
              <p:cNvCxnSpPr>
                <a:cxnSpLocks/>
              </p:cNvCxnSpPr>
              <p:nvPr/>
            </p:nvCxnSpPr>
            <p:spPr>
              <a:xfrm>
                <a:off x="1966218" y="4532824"/>
                <a:ext cx="55941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0D9C7972-3597-474E-90AC-0B7A22BB1636}"/>
                </a:ext>
              </a:extLst>
            </p:cNvPr>
            <p:cNvSpPr txBox="1"/>
            <p:nvPr/>
          </p:nvSpPr>
          <p:spPr>
            <a:xfrm>
              <a:off x="2062203" y="3864400"/>
              <a:ext cx="1766677" cy="300210"/>
            </a:xfrm>
            <a:prstGeom prst="rect">
              <a:avLst/>
            </a:prstGeom>
            <a:noFill/>
          </p:spPr>
          <p:txBody>
            <a:bodyPr wrap="square" rtlCol="0">
              <a:spAutoFit/>
            </a:bodyPr>
            <a:lstStyle/>
            <a:p>
              <a:r>
                <a:rPr lang="en-US" sz="1351" dirty="0"/>
                <a:t>ANT1                   ANT2</a:t>
              </a:r>
            </a:p>
          </p:txBody>
        </p:sp>
        <p:sp>
          <p:nvSpPr>
            <p:cNvPr id="62" name="TextBox 61">
              <a:extLst>
                <a:ext uri="{FF2B5EF4-FFF2-40B4-BE49-F238E27FC236}">
                  <a16:creationId xmlns:a16="http://schemas.microsoft.com/office/drawing/2014/main" id="{5A9236CF-3564-234D-B9ED-0E8982AF9668}"/>
                </a:ext>
              </a:extLst>
            </p:cNvPr>
            <p:cNvSpPr txBox="1"/>
            <p:nvPr/>
          </p:nvSpPr>
          <p:spPr>
            <a:xfrm>
              <a:off x="361163" y="4302618"/>
              <a:ext cx="1328057" cy="584775"/>
            </a:xfrm>
            <a:prstGeom prst="rect">
              <a:avLst/>
            </a:prstGeom>
            <a:noFill/>
          </p:spPr>
          <p:txBody>
            <a:bodyPr wrap="square" rtlCol="0">
              <a:spAutoFit/>
            </a:bodyPr>
            <a:lstStyle/>
            <a:p>
              <a:r>
                <a:rPr lang="en-US" sz="1200" dirty="0"/>
                <a:t>STRATUM-1</a:t>
              </a:r>
            </a:p>
            <a:p>
              <a:r>
                <a:rPr lang="en-US" sz="800" dirty="0"/>
                <a:t>(NTS-5000 Rb)</a:t>
              </a:r>
            </a:p>
            <a:p>
              <a:endParaRPr lang="en-US" sz="1200" dirty="0"/>
            </a:p>
          </p:txBody>
        </p:sp>
        <p:sp>
          <p:nvSpPr>
            <p:cNvPr id="63" name="TextBox 62">
              <a:extLst>
                <a:ext uri="{FF2B5EF4-FFF2-40B4-BE49-F238E27FC236}">
                  <a16:creationId xmlns:a16="http://schemas.microsoft.com/office/drawing/2014/main" id="{9758F31E-7CDF-AD4D-90D7-240DE2C648C1}"/>
                </a:ext>
              </a:extLst>
            </p:cNvPr>
            <p:cNvSpPr txBox="1"/>
            <p:nvPr/>
          </p:nvSpPr>
          <p:spPr>
            <a:xfrm>
              <a:off x="145647" y="2954345"/>
              <a:ext cx="1489371" cy="400110"/>
            </a:xfrm>
            <a:prstGeom prst="rect">
              <a:avLst/>
            </a:prstGeom>
            <a:noFill/>
          </p:spPr>
          <p:txBody>
            <a:bodyPr wrap="square" rtlCol="0">
              <a:spAutoFit/>
            </a:bodyPr>
            <a:lstStyle/>
            <a:p>
              <a:r>
                <a:rPr lang="en-US" sz="1200" dirty="0"/>
                <a:t>LEVEL-2</a:t>
              </a:r>
            </a:p>
            <a:p>
              <a:r>
                <a:rPr lang="en-US" sz="800" dirty="0"/>
                <a:t>(anti-jamming Active Filter)</a:t>
              </a:r>
            </a:p>
          </p:txBody>
        </p:sp>
        <p:sp>
          <p:nvSpPr>
            <p:cNvPr id="65" name="TextBox 64">
              <a:extLst>
                <a:ext uri="{FF2B5EF4-FFF2-40B4-BE49-F238E27FC236}">
                  <a16:creationId xmlns:a16="http://schemas.microsoft.com/office/drawing/2014/main" id="{14F73EBB-7B86-474F-A77A-7FD4DE461148}"/>
                </a:ext>
              </a:extLst>
            </p:cNvPr>
            <p:cNvSpPr txBox="1"/>
            <p:nvPr/>
          </p:nvSpPr>
          <p:spPr>
            <a:xfrm>
              <a:off x="1128330" y="5075508"/>
              <a:ext cx="1675779" cy="300210"/>
            </a:xfrm>
            <a:prstGeom prst="rect">
              <a:avLst/>
            </a:prstGeom>
            <a:noFill/>
          </p:spPr>
          <p:txBody>
            <a:bodyPr wrap="square" rtlCol="0">
              <a:spAutoFit/>
            </a:bodyPr>
            <a:lstStyle/>
            <a:p>
              <a:r>
                <a:rPr lang="en-US" sz="1351" dirty="0"/>
                <a:t>#1        #2      #3</a:t>
              </a:r>
            </a:p>
          </p:txBody>
        </p:sp>
        <p:sp>
          <p:nvSpPr>
            <p:cNvPr id="66" name="TextBox 65">
              <a:extLst>
                <a:ext uri="{FF2B5EF4-FFF2-40B4-BE49-F238E27FC236}">
                  <a16:creationId xmlns:a16="http://schemas.microsoft.com/office/drawing/2014/main" id="{C2371D9F-9985-9F47-9855-88787EED54FC}"/>
                </a:ext>
              </a:extLst>
            </p:cNvPr>
            <p:cNvSpPr txBox="1"/>
            <p:nvPr/>
          </p:nvSpPr>
          <p:spPr>
            <a:xfrm>
              <a:off x="314300" y="5119050"/>
              <a:ext cx="1328057" cy="584775"/>
            </a:xfrm>
            <a:prstGeom prst="rect">
              <a:avLst/>
            </a:prstGeom>
            <a:noFill/>
          </p:spPr>
          <p:txBody>
            <a:bodyPr wrap="square" rtlCol="0">
              <a:spAutoFit/>
            </a:bodyPr>
            <a:lstStyle/>
            <a:p>
              <a:r>
                <a:rPr lang="en-US" sz="1200" dirty="0"/>
                <a:t>STRATUM-2</a:t>
              </a:r>
            </a:p>
            <a:p>
              <a:r>
                <a:rPr lang="en-US" sz="800" dirty="0"/>
                <a:t>(NTS-5000 Rb)</a:t>
              </a:r>
            </a:p>
            <a:p>
              <a:endParaRPr lang="en-US" sz="1200" dirty="0"/>
            </a:p>
          </p:txBody>
        </p:sp>
        <p:sp>
          <p:nvSpPr>
            <p:cNvPr id="81" name="TextBox 80">
              <a:extLst>
                <a:ext uri="{FF2B5EF4-FFF2-40B4-BE49-F238E27FC236}">
                  <a16:creationId xmlns:a16="http://schemas.microsoft.com/office/drawing/2014/main" id="{C54405DA-BF48-0E41-875E-319C1ED97CD3}"/>
                </a:ext>
              </a:extLst>
            </p:cNvPr>
            <p:cNvSpPr txBox="1"/>
            <p:nvPr/>
          </p:nvSpPr>
          <p:spPr>
            <a:xfrm>
              <a:off x="314299" y="6001149"/>
              <a:ext cx="1328057" cy="584775"/>
            </a:xfrm>
            <a:prstGeom prst="rect">
              <a:avLst/>
            </a:prstGeom>
            <a:noFill/>
          </p:spPr>
          <p:txBody>
            <a:bodyPr wrap="square" rtlCol="0">
              <a:spAutoFit/>
            </a:bodyPr>
            <a:lstStyle/>
            <a:p>
              <a:r>
                <a:rPr lang="en-US" sz="1200" dirty="0"/>
                <a:t>STRATUM-3</a:t>
              </a:r>
            </a:p>
            <a:p>
              <a:r>
                <a:rPr lang="en-US" sz="800" dirty="0"/>
                <a:t>(NTS-5000 Rb)</a:t>
              </a:r>
            </a:p>
            <a:p>
              <a:endParaRPr lang="en-US" sz="1200" dirty="0"/>
            </a:p>
          </p:txBody>
        </p:sp>
        <p:grpSp>
          <p:nvGrpSpPr>
            <p:cNvPr id="38" name="Group 37">
              <a:extLst>
                <a:ext uri="{FF2B5EF4-FFF2-40B4-BE49-F238E27FC236}">
                  <a16:creationId xmlns:a16="http://schemas.microsoft.com/office/drawing/2014/main" id="{F640EB00-0A7D-2D41-9322-24037E4CC28F}"/>
                </a:ext>
              </a:extLst>
            </p:cNvPr>
            <p:cNvGrpSpPr/>
            <p:nvPr/>
          </p:nvGrpSpPr>
          <p:grpSpPr>
            <a:xfrm>
              <a:off x="1394119" y="5365405"/>
              <a:ext cx="1156830" cy="589327"/>
              <a:chOff x="1394119" y="5505105"/>
              <a:chExt cx="1156830" cy="589327"/>
            </a:xfrm>
          </p:grpSpPr>
          <p:grpSp>
            <p:nvGrpSpPr>
              <p:cNvPr id="68" name="Group 67">
                <a:extLst>
                  <a:ext uri="{FF2B5EF4-FFF2-40B4-BE49-F238E27FC236}">
                    <a16:creationId xmlns:a16="http://schemas.microsoft.com/office/drawing/2014/main" id="{B70DD7EB-92F1-2441-839A-D101A2A34935}"/>
                  </a:ext>
                </a:extLst>
              </p:cNvPr>
              <p:cNvGrpSpPr/>
              <p:nvPr/>
            </p:nvGrpSpPr>
            <p:grpSpPr>
              <a:xfrm>
                <a:off x="1406808" y="5505105"/>
                <a:ext cx="1118820" cy="589327"/>
                <a:chOff x="1406808" y="4532824"/>
                <a:chExt cx="1118820" cy="589327"/>
              </a:xfrm>
            </p:grpSpPr>
            <p:cxnSp>
              <p:nvCxnSpPr>
                <p:cNvPr id="69" name="Straight Arrow Connector 68">
                  <a:extLst>
                    <a:ext uri="{FF2B5EF4-FFF2-40B4-BE49-F238E27FC236}">
                      <a16:creationId xmlns:a16="http://schemas.microsoft.com/office/drawing/2014/main" id="{D3F9409A-A337-1843-9F55-ED4B46D7466E}"/>
                    </a:ext>
                  </a:extLst>
                </p:cNvPr>
                <p:cNvCxnSpPr>
                  <a:cxnSpLocks/>
                </p:cNvCxnSpPr>
                <p:nvPr/>
              </p:nvCxnSpPr>
              <p:spPr>
                <a:xfrm flipH="1">
                  <a:off x="1406808" y="4541533"/>
                  <a:ext cx="559410" cy="5806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9491FED-B599-6F4A-9A6A-8C0F2BCAAF61}"/>
                    </a:ext>
                  </a:extLst>
                </p:cNvPr>
                <p:cNvCxnSpPr>
                  <a:cxnSpLocks/>
                </p:cNvCxnSpPr>
                <p:nvPr/>
              </p:nvCxnSpPr>
              <p:spPr>
                <a:xfrm>
                  <a:off x="1966218" y="4532824"/>
                  <a:ext cx="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11D18E8A-E764-B44E-9B98-15C4E22CE345}"/>
                    </a:ext>
                  </a:extLst>
                </p:cNvPr>
                <p:cNvCxnSpPr>
                  <a:cxnSpLocks/>
                </p:cNvCxnSpPr>
                <p:nvPr/>
              </p:nvCxnSpPr>
              <p:spPr>
                <a:xfrm>
                  <a:off x="1966218" y="4532824"/>
                  <a:ext cx="55941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EEBF8CE2-EF11-4249-A959-263F98B11199}"/>
                  </a:ext>
                </a:extLst>
              </p:cNvPr>
              <p:cNvGrpSpPr/>
              <p:nvPr/>
            </p:nvGrpSpPr>
            <p:grpSpPr>
              <a:xfrm>
                <a:off x="1465696" y="5505105"/>
                <a:ext cx="1085253" cy="589327"/>
                <a:chOff x="906287" y="4532824"/>
                <a:chExt cx="1085253" cy="589327"/>
              </a:xfrm>
            </p:grpSpPr>
            <p:cxnSp>
              <p:nvCxnSpPr>
                <p:cNvPr id="84" name="Straight Arrow Connector 83">
                  <a:extLst>
                    <a:ext uri="{FF2B5EF4-FFF2-40B4-BE49-F238E27FC236}">
                      <a16:creationId xmlns:a16="http://schemas.microsoft.com/office/drawing/2014/main" id="{9FAF7882-D7D5-094D-B616-0691A01015CB}"/>
                    </a:ext>
                  </a:extLst>
                </p:cNvPr>
                <p:cNvCxnSpPr>
                  <a:cxnSpLocks/>
                </p:cNvCxnSpPr>
                <p:nvPr/>
              </p:nvCxnSpPr>
              <p:spPr>
                <a:xfrm flipH="1">
                  <a:off x="906287" y="4541533"/>
                  <a:ext cx="1059932" cy="5806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BB314DA3-38C0-4041-B26C-AF38DAAFFE9D}"/>
                    </a:ext>
                  </a:extLst>
                </p:cNvPr>
                <p:cNvCxnSpPr>
                  <a:cxnSpLocks/>
                </p:cNvCxnSpPr>
                <p:nvPr/>
              </p:nvCxnSpPr>
              <p:spPr>
                <a:xfrm flipH="1">
                  <a:off x="1419497" y="4532824"/>
                  <a:ext cx="546722"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2E65350-56A3-F945-A8CB-B091500F50D5}"/>
                    </a:ext>
                  </a:extLst>
                </p:cNvPr>
                <p:cNvCxnSpPr>
                  <a:cxnSpLocks/>
                </p:cNvCxnSpPr>
                <p:nvPr/>
              </p:nvCxnSpPr>
              <p:spPr>
                <a:xfrm>
                  <a:off x="1966218" y="4532824"/>
                  <a:ext cx="25322"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54659D98-F280-9F43-B022-72E9944B3AE3}"/>
                  </a:ext>
                </a:extLst>
              </p:cNvPr>
              <p:cNvGrpSpPr/>
              <p:nvPr/>
            </p:nvGrpSpPr>
            <p:grpSpPr>
              <a:xfrm>
                <a:off x="1394119" y="5505105"/>
                <a:ext cx="1131507" cy="589327"/>
                <a:chOff x="1966218" y="4532824"/>
                <a:chExt cx="1131507" cy="589327"/>
              </a:xfrm>
            </p:grpSpPr>
            <p:cxnSp>
              <p:nvCxnSpPr>
                <p:cNvPr id="91" name="Straight Arrow Connector 90">
                  <a:extLst>
                    <a:ext uri="{FF2B5EF4-FFF2-40B4-BE49-F238E27FC236}">
                      <a16:creationId xmlns:a16="http://schemas.microsoft.com/office/drawing/2014/main" id="{B123B9E4-6F2E-184A-8EB9-B2FCC15DDCEA}"/>
                    </a:ext>
                  </a:extLst>
                </p:cNvPr>
                <p:cNvCxnSpPr>
                  <a:cxnSpLocks/>
                </p:cNvCxnSpPr>
                <p:nvPr/>
              </p:nvCxnSpPr>
              <p:spPr>
                <a:xfrm>
                  <a:off x="1966218" y="4541533"/>
                  <a:ext cx="1131507" cy="5806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426E87E-04E5-2048-9BD8-6FE88F3FAC45}"/>
                    </a:ext>
                  </a:extLst>
                </p:cNvPr>
                <p:cNvCxnSpPr>
                  <a:cxnSpLocks/>
                </p:cNvCxnSpPr>
                <p:nvPr/>
              </p:nvCxnSpPr>
              <p:spPr>
                <a:xfrm>
                  <a:off x="1966218" y="4532824"/>
                  <a:ext cx="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1DB4B7DC-4376-884E-9A6A-7B542F62129C}"/>
                    </a:ext>
                  </a:extLst>
                </p:cNvPr>
                <p:cNvCxnSpPr>
                  <a:cxnSpLocks/>
                </p:cNvCxnSpPr>
                <p:nvPr/>
              </p:nvCxnSpPr>
              <p:spPr>
                <a:xfrm>
                  <a:off x="1966218" y="4532824"/>
                  <a:ext cx="55941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4" name="TextBox 93">
              <a:extLst>
                <a:ext uri="{FF2B5EF4-FFF2-40B4-BE49-F238E27FC236}">
                  <a16:creationId xmlns:a16="http://schemas.microsoft.com/office/drawing/2014/main" id="{A01A6B56-FBAC-CB43-BFA8-98A8A8419872}"/>
                </a:ext>
              </a:extLst>
            </p:cNvPr>
            <p:cNvSpPr txBox="1"/>
            <p:nvPr/>
          </p:nvSpPr>
          <p:spPr>
            <a:xfrm>
              <a:off x="1157774" y="5947189"/>
              <a:ext cx="1675779" cy="300210"/>
            </a:xfrm>
            <a:prstGeom prst="rect">
              <a:avLst/>
            </a:prstGeom>
            <a:noFill/>
          </p:spPr>
          <p:txBody>
            <a:bodyPr wrap="square" rtlCol="0">
              <a:spAutoFit/>
            </a:bodyPr>
            <a:lstStyle/>
            <a:p>
              <a:r>
                <a:rPr lang="en-US" sz="1351" dirty="0"/>
                <a:t>#1        #2      #3</a:t>
              </a:r>
            </a:p>
          </p:txBody>
        </p:sp>
        <p:pic>
          <p:nvPicPr>
            <p:cNvPr id="101" name="Picture 100" descr="A close up of a sign&#10;&#10;Description automatically generated">
              <a:extLst>
                <a:ext uri="{FF2B5EF4-FFF2-40B4-BE49-F238E27FC236}">
                  <a16:creationId xmlns:a16="http://schemas.microsoft.com/office/drawing/2014/main" id="{A828982C-6823-1947-8211-47C9F79D077F}"/>
                </a:ext>
              </a:extLst>
            </p:cNvPr>
            <p:cNvPicPr>
              <a:picLocks noChangeAspect="1"/>
            </p:cNvPicPr>
            <p:nvPr/>
          </p:nvPicPr>
          <p:blipFill>
            <a:blip r:embed="rId5"/>
            <a:stretch>
              <a:fillRect/>
            </a:stretch>
          </p:blipFill>
          <p:spPr>
            <a:xfrm>
              <a:off x="2903584" y="1559243"/>
              <a:ext cx="650213" cy="728479"/>
            </a:xfrm>
            <a:prstGeom prst="rect">
              <a:avLst/>
            </a:prstGeom>
          </p:spPr>
        </p:pic>
        <p:cxnSp>
          <p:nvCxnSpPr>
            <p:cNvPr id="44" name="Straight Arrow Connector 43">
              <a:extLst>
                <a:ext uri="{FF2B5EF4-FFF2-40B4-BE49-F238E27FC236}">
                  <a16:creationId xmlns:a16="http://schemas.microsoft.com/office/drawing/2014/main" id="{4B41BD0A-86DF-7B4F-846D-3A4F61589A59}"/>
                </a:ext>
              </a:extLst>
            </p:cNvPr>
            <p:cNvCxnSpPr>
              <a:cxnSpLocks/>
            </p:cNvCxnSpPr>
            <p:nvPr/>
          </p:nvCxnSpPr>
          <p:spPr>
            <a:xfrm>
              <a:off x="1548322" y="2287722"/>
              <a:ext cx="405207" cy="11412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2" name="Straight Arrow Connector 101">
              <a:extLst>
                <a:ext uri="{FF2B5EF4-FFF2-40B4-BE49-F238E27FC236}">
                  <a16:creationId xmlns:a16="http://schemas.microsoft.com/office/drawing/2014/main" id="{027258F8-14CB-E544-BD1D-82FD42EEC4C0}"/>
                </a:ext>
              </a:extLst>
            </p:cNvPr>
            <p:cNvCxnSpPr>
              <a:cxnSpLocks/>
            </p:cNvCxnSpPr>
            <p:nvPr/>
          </p:nvCxnSpPr>
          <p:spPr>
            <a:xfrm flipH="1">
              <a:off x="2117884" y="2287723"/>
              <a:ext cx="266230" cy="11407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Straight Arrow Connector 103">
              <a:extLst>
                <a:ext uri="{FF2B5EF4-FFF2-40B4-BE49-F238E27FC236}">
                  <a16:creationId xmlns:a16="http://schemas.microsoft.com/office/drawing/2014/main" id="{6B756064-4638-8342-9A45-57D7167665CB}"/>
                </a:ext>
              </a:extLst>
            </p:cNvPr>
            <p:cNvCxnSpPr>
              <a:cxnSpLocks/>
            </p:cNvCxnSpPr>
            <p:nvPr/>
          </p:nvCxnSpPr>
          <p:spPr>
            <a:xfrm flipH="1">
              <a:off x="3182389" y="2287723"/>
              <a:ext cx="14690" cy="18938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Right Brace 47">
              <a:extLst>
                <a:ext uri="{FF2B5EF4-FFF2-40B4-BE49-F238E27FC236}">
                  <a16:creationId xmlns:a16="http://schemas.microsoft.com/office/drawing/2014/main" id="{622518FD-5DE9-A244-B59B-131A2F585721}"/>
                </a:ext>
              </a:extLst>
            </p:cNvPr>
            <p:cNvSpPr/>
            <p:nvPr/>
          </p:nvSpPr>
          <p:spPr>
            <a:xfrm rot="16200000">
              <a:off x="1874376" y="894707"/>
              <a:ext cx="141208" cy="123881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1"/>
            </a:p>
          </p:txBody>
        </p:sp>
      </p:grpSp>
      <p:cxnSp>
        <p:nvCxnSpPr>
          <p:cNvPr id="155" name="Straight Arrow Connector 154">
            <a:extLst>
              <a:ext uri="{FF2B5EF4-FFF2-40B4-BE49-F238E27FC236}">
                <a16:creationId xmlns:a16="http://schemas.microsoft.com/office/drawing/2014/main" id="{6048FE4C-9E52-7A47-831F-7DD03F82EDF8}"/>
              </a:ext>
            </a:extLst>
          </p:cNvPr>
          <p:cNvCxnSpPr>
            <a:cxnSpLocks/>
          </p:cNvCxnSpPr>
          <p:nvPr/>
        </p:nvCxnSpPr>
        <p:spPr>
          <a:xfrm>
            <a:off x="6218419" y="3756642"/>
            <a:ext cx="2216" cy="434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56" name="Group 155">
            <a:extLst>
              <a:ext uri="{FF2B5EF4-FFF2-40B4-BE49-F238E27FC236}">
                <a16:creationId xmlns:a16="http://schemas.microsoft.com/office/drawing/2014/main" id="{ABF22B36-6931-2F44-9B7D-41BA8A5B3808}"/>
              </a:ext>
            </a:extLst>
          </p:cNvPr>
          <p:cNvGrpSpPr/>
          <p:nvPr/>
        </p:nvGrpSpPr>
        <p:grpSpPr>
          <a:xfrm>
            <a:off x="391127" y="1559243"/>
            <a:ext cx="3267101" cy="5026682"/>
            <a:chOff x="314299" y="1559243"/>
            <a:chExt cx="3267101" cy="5026681"/>
          </a:xfrm>
        </p:grpSpPr>
        <p:pic>
          <p:nvPicPr>
            <p:cNvPr id="157" name="Picture 156">
              <a:extLst>
                <a:ext uri="{FF2B5EF4-FFF2-40B4-BE49-F238E27FC236}">
                  <a16:creationId xmlns:a16="http://schemas.microsoft.com/office/drawing/2014/main" id="{6F05BACD-DCAC-9244-93B9-8567F46C7AE6}"/>
                </a:ext>
              </a:extLst>
            </p:cNvPr>
            <p:cNvPicPr/>
            <p:nvPr/>
          </p:nvPicPr>
          <p:blipFill>
            <a:blip r:embed="rId3">
              <a:extLst>
                <a:ext uri="{28A0092B-C50C-407E-A947-70E740481C1C}">
                  <a14:useLocalDpi xmlns:a14="http://schemas.microsoft.com/office/drawing/2010/main" val="0"/>
                </a:ext>
              </a:extLst>
            </a:blip>
            <a:stretch>
              <a:fillRect/>
            </a:stretch>
          </p:blipFill>
          <p:spPr>
            <a:xfrm>
              <a:off x="1202985" y="4070961"/>
              <a:ext cx="2378415" cy="665400"/>
            </a:xfrm>
            <a:prstGeom prst="rect">
              <a:avLst/>
            </a:prstGeom>
          </p:spPr>
        </p:pic>
        <p:grpSp>
          <p:nvGrpSpPr>
            <p:cNvPr id="159" name="Group 158">
              <a:extLst>
                <a:ext uri="{FF2B5EF4-FFF2-40B4-BE49-F238E27FC236}">
                  <a16:creationId xmlns:a16="http://schemas.microsoft.com/office/drawing/2014/main" id="{407489A5-AA93-D143-9458-249EA4AEE76A}"/>
                </a:ext>
              </a:extLst>
            </p:cNvPr>
            <p:cNvGrpSpPr/>
            <p:nvPr/>
          </p:nvGrpSpPr>
          <p:grpSpPr>
            <a:xfrm>
              <a:off x="1406808" y="4532824"/>
              <a:ext cx="1118820" cy="589327"/>
              <a:chOff x="1406808" y="4532824"/>
              <a:chExt cx="1118820" cy="589327"/>
            </a:xfrm>
          </p:grpSpPr>
          <p:cxnSp>
            <p:nvCxnSpPr>
              <p:cNvPr id="191" name="Straight Arrow Connector 190">
                <a:extLst>
                  <a:ext uri="{FF2B5EF4-FFF2-40B4-BE49-F238E27FC236}">
                    <a16:creationId xmlns:a16="http://schemas.microsoft.com/office/drawing/2014/main" id="{94D47A3A-6AA4-8749-8A97-CC68C43DEC52}"/>
                  </a:ext>
                </a:extLst>
              </p:cNvPr>
              <p:cNvCxnSpPr>
                <a:cxnSpLocks/>
              </p:cNvCxnSpPr>
              <p:nvPr/>
            </p:nvCxnSpPr>
            <p:spPr>
              <a:xfrm flipH="1">
                <a:off x="1406808" y="4541533"/>
                <a:ext cx="559410" cy="5806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7720CB84-A380-0E4A-8D08-F31D8EE64F56}"/>
                  </a:ext>
                </a:extLst>
              </p:cNvPr>
              <p:cNvCxnSpPr>
                <a:cxnSpLocks/>
              </p:cNvCxnSpPr>
              <p:nvPr/>
            </p:nvCxnSpPr>
            <p:spPr>
              <a:xfrm>
                <a:off x="1966218" y="4532824"/>
                <a:ext cx="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26DC6AB8-7799-5D41-AB55-DFDC3189A0BC}"/>
                  </a:ext>
                </a:extLst>
              </p:cNvPr>
              <p:cNvCxnSpPr>
                <a:cxnSpLocks/>
              </p:cNvCxnSpPr>
              <p:nvPr/>
            </p:nvCxnSpPr>
            <p:spPr>
              <a:xfrm>
                <a:off x="1966218" y="4532824"/>
                <a:ext cx="55941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60" name="TextBox 159">
              <a:extLst>
                <a:ext uri="{FF2B5EF4-FFF2-40B4-BE49-F238E27FC236}">
                  <a16:creationId xmlns:a16="http://schemas.microsoft.com/office/drawing/2014/main" id="{CC327B5C-ED46-2745-8C16-97BB2E9AE0A9}"/>
                </a:ext>
              </a:extLst>
            </p:cNvPr>
            <p:cNvSpPr txBox="1"/>
            <p:nvPr/>
          </p:nvSpPr>
          <p:spPr>
            <a:xfrm>
              <a:off x="1822023" y="3800269"/>
              <a:ext cx="1675778" cy="300210"/>
            </a:xfrm>
            <a:prstGeom prst="rect">
              <a:avLst/>
            </a:prstGeom>
            <a:noFill/>
          </p:spPr>
          <p:txBody>
            <a:bodyPr wrap="square" rtlCol="0">
              <a:spAutoFit/>
            </a:bodyPr>
            <a:lstStyle/>
            <a:p>
              <a:r>
                <a:rPr lang="en-US" sz="1351" dirty="0"/>
                <a:t>ANT1        ANT2</a:t>
              </a:r>
            </a:p>
          </p:txBody>
        </p:sp>
        <p:sp>
          <p:nvSpPr>
            <p:cNvPr id="161" name="TextBox 160">
              <a:extLst>
                <a:ext uri="{FF2B5EF4-FFF2-40B4-BE49-F238E27FC236}">
                  <a16:creationId xmlns:a16="http://schemas.microsoft.com/office/drawing/2014/main" id="{0DD57052-28C8-1B43-BE4B-03FC219C51B0}"/>
                </a:ext>
              </a:extLst>
            </p:cNvPr>
            <p:cNvSpPr txBox="1"/>
            <p:nvPr/>
          </p:nvSpPr>
          <p:spPr>
            <a:xfrm>
              <a:off x="361163" y="4302618"/>
              <a:ext cx="1328057" cy="584775"/>
            </a:xfrm>
            <a:prstGeom prst="rect">
              <a:avLst/>
            </a:prstGeom>
            <a:noFill/>
          </p:spPr>
          <p:txBody>
            <a:bodyPr wrap="square" rtlCol="0">
              <a:spAutoFit/>
            </a:bodyPr>
            <a:lstStyle/>
            <a:p>
              <a:r>
                <a:rPr lang="en-US" sz="1200" dirty="0"/>
                <a:t>STRATUM-1</a:t>
              </a:r>
            </a:p>
            <a:p>
              <a:r>
                <a:rPr lang="en-US" sz="800" dirty="0"/>
                <a:t>(NTS-5000 Rb)</a:t>
              </a:r>
            </a:p>
            <a:p>
              <a:endParaRPr lang="en-US" sz="1200" dirty="0"/>
            </a:p>
          </p:txBody>
        </p:sp>
        <p:sp>
          <p:nvSpPr>
            <p:cNvPr id="163" name="TextBox 162">
              <a:extLst>
                <a:ext uri="{FF2B5EF4-FFF2-40B4-BE49-F238E27FC236}">
                  <a16:creationId xmlns:a16="http://schemas.microsoft.com/office/drawing/2014/main" id="{F2301511-F53B-9444-A7B9-223CA4FE794B}"/>
                </a:ext>
              </a:extLst>
            </p:cNvPr>
            <p:cNvSpPr txBox="1"/>
            <p:nvPr/>
          </p:nvSpPr>
          <p:spPr>
            <a:xfrm>
              <a:off x="1128330" y="5075508"/>
              <a:ext cx="1675778" cy="300210"/>
            </a:xfrm>
            <a:prstGeom prst="rect">
              <a:avLst/>
            </a:prstGeom>
            <a:noFill/>
          </p:spPr>
          <p:txBody>
            <a:bodyPr wrap="square" rtlCol="0">
              <a:spAutoFit/>
            </a:bodyPr>
            <a:lstStyle/>
            <a:p>
              <a:r>
                <a:rPr lang="en-US" sz="1351" dirty="0"/>
                <a:t>#1        #2      #3</a:t>
              </a:r>
            </a:p>
          </p:txBody>
        </p:sp>
        <p:sp>
          <p:nvSpPr>
            <p:cNvPr id="164" name="TextBox 163">
              <a:extLst>
                <a:ext uri="{FF2B5EF4-FFF2-40B4-BE49-F238E27FC236}">
                  <a16:creationId xmlns:a16="http://schemas.microsoft.com/office/drawing/2014/main" id="{246148A3-4F8E-274A-996D-E971571C031B}"/>
                </a:ext>
              </a:extLst>
            </p:cNvPr>
            <p:cNvSpPr txBox="1"/>
            <p:nvPr/>
          </p:nvSpPr>
          <p:spPr>
            <a:xfrm>
              <a:off x="314300" y="5119050"/>
              <a:ext cx="1328057" cy="584775"/>
            </a:xfrm>
            <a:prstGeom prst="rect">
              <a:avLst/>
            </a:prstGeom>
            <a:noFill/>
          </p:spPr>
          <p:txBody>
            <a:bodyPr wrap="square" rtlCol="0">
              <a:spAutoFit/>
            </a:bodyPr>
            <a:lstStyle/>
            <a:p>
              <a:r>
                <a:rPr lang="en-US" sz="1200" dirty="0"/>
                <a:t>STRATUM-2</a:t>
              </a:r>
            </a:p>
            <a:p>
              <a:r>
                <a:rPr lang="en-US" sz="800" dirty="0"/>
                <a:t>(NTS-5000 Rb)</a:t>
              </a:r>
            </a:p>
            <a:p>
              <a:endParaRPr lang="en-US" sz="1200" dirty="0"/>
            </a:p>
          </p:txBody>
        </p:sp>
        <p:sp>
          <p:nvSpPr>
            <p:cNvPr id="165" name="TextBox 164">
              <a:extLst>
                <a:ext uri="{FF2B5EF4-FFF2-40B4-BE49-F238E27FC236}">
                  <a16:creationId xmlns:a16="http://schemas.microsoft.com/office/drawing/2014/main" id="{09922086-5B02-DF48-8DC6-BBB86753F28B}"/>
                </a:ext>
              </a:extLst>
            </p:cNvPr>
            <p:cNvSpPr txBox="1"/>
            <p:nvPr/>
          </p:nvSpPr>
          <p:spPr>
            <a:xfrm>
              <a:off x="314299" y="6001149"/>
              <a:ext cx="1328057" cy="584775"/>
            </a:xfrm>
            <a:prstGeom prst="rect">
              <a:avLst/>
            </a:prstGeom>
            <a:noFill/>
          </p:spPr>
          <p:txBody>
            <a:bodyPr wrap="square" rtlCol="0">
              <a:spAutoFit/>
            </a:bodyPr>
            <a:lstStyle/>
            <a:p>
              <a:r>
                <a:rPr lang="en-US" sz="1200" dirty="0"/>
                <a:t>STRATUM-3</a:t>
              </a:r>
            </a:p>
            <a:p>
              <a:r>
                <a:rPr lang="en-US" sz="800" dirty="0"/>
                <a:t>(NTS-5000 Rb)</a:t>
              </a:r>
            </a:p>
            <a:p>
              <a:endParaRPr lang="en-US" sz="1200" dirty="0"/>
            </a:p>
          </p:txBody>
        </p:sp>
        <p:grpSp>
          <p:nvGrpSpPr>
            <p:cNvPr id="166" name="Group 165">
              <a:extLst>
                <a:ext uri="{FF2B5EF4-FFF2-40B4-BE49-F238E27FC236}">
                  <a16:creationId xmlns:a16="http://schemas.microsoft.com/office/drawing/2014/main" id="{F8770C99-22EF-8F44-940E-97C0A65D2283}"/>
                </a:ext>
              </a:extLst>
            </p:cNvPr>
            <p:cNvGrpSpPr/>
            <p:nvPr/>
          </p:nvGrpSpPr>
          <p:grpSpPr>
            <a:xfrm>
              <a:off x="1394119" y="5365405"/>
              <a:ext cx="1156830" cy="589327"/>
              <a:chOff x="1394119" y="5505105"/>
              <a:chExt cx="1156830" cy="589327"/>
            </a:xfrm>
          </p:grpSpPr>
          <p:grpSp>
            <p:nvGrpSpPr>
              <p:cNvPr id="179" name="Group 178">
                <a:extLst>
                  <a:ext uri="{FF2B5EF4-FFF2-40B4-BE49-F238E27FC236}">
                    <a16:creationId xmlns:a16="http://schemas.microsoft.com/office/drawing/2014/main" id="{90C71D99-9941-314D-BC8C-65335DF9C1EC}"/>
                  </a:ext>
                </a:extLst>
              </p:cNvPr>
              <p:cNvGrpSpPr/>
              <p:nvPr/>
            </p:nvGrpSpPr>
            <p:grpSpPr>
              <a:xfrm>
                <a:off x="1406808" y="5505105"/>
                <a:ext cx="1118820" cy="589327"/>
                <a:chOff x="1406808" y="4532824"/>
                <a:chExt cx="1118820" cy="589327"/>
              </a:xfrm>
            </p:grpSpPr>
            <p:cxnSp>
              <p:nvCxnSpPr>
                <p:cNvPr id="188" name="Straight Arrow Connector 187">
                  <a:extLst>
                    <a:ext uri="{FF2B5EF4-FFF2-40B4-BE49-F238E27FC236}">
                      <a16:creationId xmlns:a16="http://schemas.microsoft.com/office/drawing/2014/main" id="{5715CF37-5012-A94D-B9E1-794D0EF72451}"/>
                    </a:ext>
                  </a:extLst>
                </p:cNvPr>
                <p:cNvCxnSpPr>
                  <a:cxnSpLocks/>
                </p:cNvCxnSpPr>
                <p:nvPr/>
              </p:nvCxnSpPr>
              <p:spPr>
                <a:xfrm flipH="1">
                  <a:off x="1406808" y="4541533"/>
                  <a:ext cx="559410" cy="5806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EBD8EFBD-693A-3146-9B67-BEDF749DBCA2}"/>
                    </a:ext>
                  </a:extLst>
                </p:cNvPr>
                <p:cNvCxnSpPr>
                  <a:cxnSpLocks/>
                </p:cNvCxnSpPr>
                <p:nvPr/>
              </p:nvCxnSpPr>
              <p:spPr>
                <a:xfrm>
                  <a:off x="1966218" y="4532824"/>
                  <a:ext cx="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7FEB36EE-F88C-524B-9D72-C7D995DE871A}"/>
                    </a:ext>
                  </a:extLst>
                </p:cNvPr>
                <p:cNvCxnSpPr>
                  <a:cxnSpLocks/>
                </p:cNvCxnSpPr>
                <p:nvPr/>
              </p:nvCxnSpPr>
              <p:spPr>
                <a:xfrm>
                  <a:off x="1966218" y="4532824"/>
                  <a:ext cx="55941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11DC48C4-9B77-9841-BAAB-28BA85D36C0E}"/>
                  </a:ext>
                </a:extLst>
              </p:cNvPr>
              <p:cNvGrpSpPr/>
              <p:nvPr/>
            </p:nvGrpSpPr>
            <p:grpSpPr>
              <a:xfrm>
                <a:off x="1465696" y="5505105"/>
                <a:ext cx="1085253" cy="589327"/>
                <a:chOff x="906287" y="4532824"/>
                <a:chExt cx="1085253" cy="589327"/>
              </a:xfrm>
            </p:grpSpPr>
            <p:cxnSp>
              <p:nvCxnSpPr>
                <p:cNvPr id="185" name="Straight Arrow Connector 184">
                  <a:extLst>
                    <a:ext uri="{FF2B5EF4-FFF2-40B4-BE49-F238E27FC236}">
                      <a16:creationId xmlns:a16="http://schemas.microsoft.com/office/drawing/2014/main" id="{CC5D6BDE-62F7-3A4A-B857-CBAE727F0E73}"/>
                    </a:ext>
                  </a:extLst>
                </p:cNvPr>
                <p:cNvCxnSpPr>
                  <a:cxnSpLocks/>
                </p:cNvCxnSpPr>
                <p:nvPr/>
              </p:nvCxnSpPr>
              <p:spPr>
                <a:xfrm flipH="1">
                  <a:off x="906287" y="4541533"/>
                  <a:ext cx="1059932" cy="5806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CD805AEC-6B30-FB46-8EF8-B532D9F77B97}"/>
                    </a:ext>
                  </a:extLst>
                </p:cNvPr>
                <p:cNvCxnSpPr>
                  <a:cxnSpLocks/>
                </p:cNvCxnSpPr>
                <p:nvPr/>
              </p:nvCxnSpPr>
              <p:spPr>
                <a:xfrm flipH="1">
                  <a:off x="1419497" y="4532824"/>
                  <a:ext cx="546722"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BCE262AE-C65B-B341-A880-43060B79DB94}"/>
                    </a:ext>
                  </a:extLst>
                </p:cNvPr>
                <p:cNvCxnSpPr>
                  <a:cxnSpLocks/>
                </p:cNvCxnSpPr>
                <p:nvPr/>
              </p:nvCxnSpPr>
              <p:spPr>
                <a:xfrm>
                  <a:off x="1966218" y="4532824"/>
                  <a:ext cx="25322"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7ECF0398-B8B1-A148-898D-4C210BB5962F}"/>
                  </a:ext>
                </a:extLst>
              </p:cNvPr>
              <p:cNvGrpSpPr/>
              <p:nvPr/>
            </p:nvGrpSpPr>
            <p:grpSpPr>
              <a:xfrm>
                <a:off x="1394119" y="5505105"/>
                <a:ext cx="1131507" cy="589327"/>
                <a:chOff x="1966218" y="4532824"/>
                <a:chExt cx="1131507" cy="589327"/>
              </a:xfrm>
            </p:grpSpPr>
            <p:cxnSp>
              <p:nvCxnSpPr>
                <p:cNvPr id="182" name="Straight Arrow Connector 181">
                  <a:extLst>
                    <a:ext uri="{FF2B5EF4-FFF2-40B4-BE49-F238E27FC236}">
                      <a16:creationId xmlns:a16="http://schemas.microsoft.com/office/drawing/2014/main" id="{E254D86A-F0B6-4948-9DF0-1BA724E57E2D}"/>
                    </a:ext>
                  </a:extLst>
                </p:cNvPr>
                <p:cNvCxnSpPr>
                  <a:cxnSpLocks/>
                </p:cNvCxnSpPr>
                <p:nvPr/>
              </p:nvCxnSpPr>
              <p:spPr>
                <a:xfrm>
                  <a:off x="1966218" y="4541533"/>
                  <a:ext cx="1131507" cy="5806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AB8B0B84-6D7C-3E42-AC70-D3458A037ABE}"/>
                    </a:ext>
                  </a:extLst>
                </p:cNvPr>
                <p:cNvCxnSpPr>
                  <a:cxnSpLocks/>
                </p:cNvCxnSpPr>
                <p:nvPr/>
              </p:nvCxnSpPr>
              <p:spPr>
                <a:xfrm>
                  <a:off x="1966218" y="4532824"/>
                  <a:ext cx="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F2BF052E-717F-3644-B393-4E8A7958219E}"/>
                    </a:ext>
                  </a:extLst>
                </p:cNvPr>
                <p:cNvCxnSpPr>
                  <a:cxnSpLocks/>
                </p:cNvCxnSpPr>
                <p:nvPr/>
              </p:nvCxnSpPr>
              <p:spPr>
                <a:xfrm>
                  <a:off x="1966218" y="4532824"/>
                  <a:ext cx="55941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67" name="TextBox 166">
              <a:extLst>
                <a:ext uri="{FF2B5EF4-FFF2-40B4-BE49-F238E27FC236}">
                  <a16:creationId xmlns:a16="http://schemas.microsoft.com/office/drawing/2014/main" id="{8CD26CD3-408D-6E49-8D33-5BE1871254CE}"/>
                </a:ext>
              </a:extLst>
            </p:cNvPr>
            <p:cNvSpPr txBox="1"/>
            <p:nvPr/>
          </p:nvSpPr>
          <p:spPr>
            <a:xfrm>
              <a:off x="1157774" y="5947189"/>
              <a:ext cx="1675778" cy="300210"/>
            </a:xfrm>
            <a:prstGeom prst="rect">
              <a:avLst/>
            </a:prstGeom>
            <a:noFill/>
          </p:spPr>
          <p:txBody>
            <a:bodyPr wrap="square" rtlCol="0">
              <a:spAutoFit/>
            </a:bodyPr>
            <a:lstStyle/>
            <a:p>
              <a:r>
                <a:rPr lang="en-US" sz="1351" dirty="0"/>
                <a:t>#1        #2      #3</a:t>
              </a:r>
            </a:p>
          </p:txBody>
        </p:sp>
        <p:pic>
          <p:nvPicPr>
            <p:cNvPr id="177" name="Picture 176" descr="A close up of a sign&#10;&#10;Description automatically generated">
              <a:extLst>
                <a:ext uri="{FF2B5EF4-FFF2-40B4-BE49-F238E27FC236}">
                  <a16:creationId xmlns:a16="http://schemas.microsoft.com/office/drawing/2014/main" id="{F4124ACC-5160-494B-86B0-9D695073B715}"/>
                </a:ext>
              </a:extLst>
            </p:cNvPr>
            <p:cNvPicPr>
              <a:picLocks noChangeAspect="1"/>
            </p:cNvPicPr>
            <p:nvPr/>
          </p:nvPicPr>
          <p:blipFill>
            <a:blip r:embed="rId5"/>
            <a:stretch>
              <a:fillRect/>
            </a:stretch>
          </p:blipFill>
          <p:spPr>
            <a:xfrm>
              <a:off x="2059007" y="1559244"/>
              <a:ext cx="650213" cy="728479"/>
            </a:xfrm>
            <a:prstGeom prst="rect">
              <a:avLst/>
            </a:prstGeom>
          </p:spPr>
        </p:pic>
        <p:pic>
          <p:nvPicPr>
            <p:cNvPr id="169" name="Picture 168" descr="A close up of a sign&#10;&#10;Description automatically generated">
              <a:extLst>
                <a:ext uri="{FF2B5EF4-FFF2-40B4-BE49-F238E27FC236}">
                  <a16:creationId xmlns:a16="http://schemas.microsoft.com/office/drawing/2014/main" id="{F5E03EE8-9F2A-374D-AEBF-46A394594477}"/>
                </a:ext>
              </a:extLst>
            </p:cNvPr>
            <p:cNvPicPr>
              <a:picLocks noChangeAspect="1"/>
            </p:cNvPicPr>
            <p:nvPr/>
          </p:nvPicPr>
          <p:blipFill>
            <a:blip r:embed="rId5"/>
            <a:stretch>
              <a:fillRect/>
            </a:stretch>
          </p:blipFill>
          <p:spPr>
            <a:xfrm>
              <a:off x="2903584" y="1559243"/>
              <a:ext cx="650213" cy="728479"/>
            </a:xfrm>
            <a:prstGeom prst="rect">
              <a:avLst/>
            </a:prstGeom>
          </p:spPr>
        </p:pic>
        <p:cxnSp>
          <p:nvCxnSpPr>
            <p:cNvPr id="171" name="Straight Arrow Connector 170">
              <a:extLst>
                <a:ext uri="{FF2B5EF4-FFF2-40B4-BE49-F238E27FC236}">
                  <a16:creationId xmlns:a16="http://schemas.microsoft.com/office/drawing/2014/main" id="{E6FD894D-279D-974E-A23D-D5951179CFA1}"/>
                </a:ext>
              </a:extLst>
            </p:cNvPr>
            <p:cNvCxnSpPr>
              <a:cxnSpLocks/>
              <a:stCxn id="177" idx="2"/>
            </p:cNvCxnSpPr>
            <p:nvPr/>
          </p:nvCxnSpPr>
          <p:spPr>
            <a:xfrm>
              <a:off x="2384114" y="2287723"/>
              <a:ext cx="0" cy="1872138"/>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4A18FFD5-EEAA-AD45-BCA2-7B511F543720}"/>
                </a:ext>
              </a:extLst>
            </p:cNvPr>
            <p:cNvCxnSpPr>
              <a:cxnSpLocks/>
            </p:cNvCxnSpPr>
            <p:nvPr/>
          </p:nvCxnSpPr>
          <p:spPr>
            <a:xfrm flipH="1">
              <a:off x="3182389" y="2287723"/>
              <a:ext cx="14690" cy="18938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196" name="Straight Connector 195">
            <a:extLst>
              <a:ext uri="{FF2B5EF4-FFF2-40B4-BE49-F238E27FC236}">
                <a16:creationId xmlns:a16="http://schemas.microsoft.com/office/drawing/2014/main" id="{43E0876C-BF1B-424F-88E0-36BE9512B398}"/>
              </a:ext>
            </a:extLst>
          </p:cNvPr>
          <p:cNvCxnSpPr>
            <a:cxnSpLocks/>
          </p:cNvCxnSpPr>
          <p:nvPr/>
        </p:nvCxnSpPr>
        <p:spPr>
          <a:xfrm>
            <a:off x="4213541" y="745437"/>
            <a:ext cx="0" cy="6112563"/>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pic>
        <p:nvPicPr>
          <p:cNvPr id="136" name="Picture 135">
            <a:extLst>
              <a:ext uri="{FF2B5EF4-FFF2-40B4-BE49-F238E27FC236}">
                <a16:creationId xmlns:a16="http://schemas.microsoft.com/office/drawing/2014/main" id="{8281C765-44B1-6A4B-9DFA-49E061333935}"/>
              </a:ext>
            </a:extLst>
          </p:cNvPr>
          <p:cNvPicPr>
            <a:picLocks noChangeAspect="1"/>
          </p:cNvPicPr>
          <p:nvPr/>
        </p:nvPicPr>
        <p:blipFill>
          <a:blip r:embed="rId6"/>
          <a:stretch>
            <a:fillRect/>
          </a:stretch>
        </p:blipFill>
        <p:spPr>
          <a:xfrm>
            <a:off x="5202474" y="1573291"/>
            <a:ext cx="628463" cy="791399"/>
          </a:xfrm>
          <a:prstGeom prst="rect">
            <a:avLst/>
          </a:prstGeom>
        </p:spPr>
      </p:pic>
      <p:pic>
        <p:nvPicPr>
          <p:cNvPr id="137" name="Picture 136">
            <a:extLst>
              <a:ext uri="{FF2B5EF4-FFF2-40B4-BE49-F238E27FC236}">
                <a16:creationId xmlns:a16="http://schemas.microsoft.com/office/drawing/2014/main" id="{72E18AF9-0F62-364E-B587-6CD4819137E5}"/>
              </a:ext>
            </a:extLst>
          </p:cNvPr>
          <p:cNvPicPr>
            <a:picLocks noChangeAspect="1"/>
          </p:cNvPicPr>
          <p:nvPr/>
        </p:nvPicPr>
        <p:blipFill>
          <a:blip r:embed="rId6"/>
          <a:stretch>
            <a:fillRect/>
          </a:stretch>
        </p:blipFill>
        <p:spPr>
          <a:xfrm>
            <a:off x="6354321" y="1608570"/>
            <a:ext cx="628463" cy="791399"/>
          </a:xfrm>
          <a:prstGeom prst="rect">
            <a:avLst/>
          </a:prstGeom>
        </p:spPr>
      </p:pic>
      <p:sp>
        <p:nvSpPr>
          <p:cNvPr id="139" name="TextBox 138">
            <a:extLst>
              <a:ext uri="{FF2B5EF4-FFF2-40B4-BE49-F238E27FC236}">
                <a16:creationId xmlns:a16="http://schemas.microsoft.com/office/drawing/2014/main" id="{ACA13735-A07B-CE4D-8DBE-F196723046C6}"/>
              </a:ext>
            </a:extLst>
          </p:cNvPr>
          <p:cNvSpPr txBox="1"/>
          <p:nvPr/>
        </p:nvSpPr>
        <p:spPr>
          <a:xfrm>
            <a:off x="225976" y="1588304"/>
            <a:ext cx="1031699" cy="300210"/>
          </a:xfrm>
          <a:prstGeom prst="rect">
            <a:avLst/>
          </a:prstGeom>
          <a:noFill/>
        </p:spPr>
        <p:txBody>
          <a:bodyPr wrap="square" rtlCol="0">
            <a:spAutoFit/>
          </a:bodyPr>
          <a:lstStyle/>
          <a:p>
            <a:r>
              <a:rPr lang="en-US" sz="1351" dirty="0"/>
              <a:t>LEVEL-1</a:t>
            </a:r>
          </a:p>
        </p:txBody>
      </p:sp>
      <p:sp>
        <p:nvSpPr>
          <p:cNvPr id="140" name="TextBox 139">
            <a:extLst>
              <a:ext uri="{FF2B5EF4-FFF2-40B4-BE49-F238E27FC236}">
                <a16:creationId xmlns:a16="http://schemas.microsoft.com/office/drawing/2014/main" id="{E857DB51-80E7-A647-946C-85155F966F53}"/>
              </a:ext>
            </a:extLst>
          </p:cNvPr>
          <p:cNvSpPr txBox="1"/>
          <p:nvPr/>
        </p:nvSpPr>
        <p:spPr>
          <a:xfrm>
            <a:off x="4292565" y="1581700"/>
            <a:ext cx="1031699" cy="300210"/>
          </a:xfrm>
          <a:prstGeom prst="rect">
            <a:avLst/>
          </a:prstGeom>
          <a:noFill/>
        </p:spPr>
        <p:txBody>
          <a:bodyPr wrap="square" rtlCol="0">
            <a:spAutoFit/>
          </a:bodyPr>
          <a:lstStyle/>
          <a:p>
            <a:r>
              <a:rPr lang="en-US" sz="1351" dirty="0"/>
              <a:t>LEVEL-1</a:t>
            </a:r>
          </a:p>
        </p:txBody>
      </p:sp>
      <p:cxnSp>
        <p:nvCxnSpPr>
          <p:cNvPr id="4" name="Straight Arrow Connector 3">
            <a:extLst>
              <a:ext uri="{FF2B5EF4-FFF2-40B4-BE49-F238E27FC236}">
                <a16:creationId xmlns:a16="http://schemas.microsoft.com/office/drawing/2014/main" id="{F595DD3A-BA50-4649-BBB5-784E2314A764}"/>
              </a:ext>
            </a:extLst>
          </p:cNvPr>
          <p:cNvCxnSpPr>
            <a:cxnSpLocks/>
          </p:cNvCxnSpPr>
          <p:nvPr/>
        </p:nvCxnSpPr>
        <p:spPr>
          <a:xfrm>
            <a:off x="2344829" y="1425445"/>
            <a:ext cx="107221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41" name="TextBox 140">
            <a:extLst>
              <a:ext uri="{FF2B5EF4-FFF2-40B4-BE49-F238E27FC236}">
                <a16:creationId xmlns:a16="http://schemas.microsoft.com/office/drawing/2014/main" id="{EFA5008A-9DE4-6E47-89B9-D3BB123AED59}"/>
              </a:ext>
            </a:extLst>
          </p:cNvPr>
          <p:cNvSpPr txBox="1"/>
          <p:nvPr/>
        </p:nvSpPr>
        <p:spPr>
          <a:xfrm>
            <a:off x="2505537" y="1137296"/>
            <a:ext cx="938947" cy="276999"/>
          </a:xfrm>
          <a:prstGeom prst="rect">
            <a:avLst/>
          </a:prstGeom>
          <a:noFill/>
        </p:spPr>
        <p:txBody>
          <a:bodyPr wrap="square" rtlCol="0">
            <a:spAutoFit/>
          </a:bodyPr>
          <a:lstStyle/>
          <a:p>
            <a:r>
              <a:rPr lang="en-US" sz="1200" dirty="0"/>
              <a:t>Max. 700m</a:t>
            </a:r>
          </a:p>
        </p:txBody>
      </p:sp>
      <p:grpSp>
        <p:nvGrpSpPr>
          <p:cNvPr id="147" name="Group 146">
            <a:extLst>
              <a:ext uri="{FF2B5EF4-FFF2-40B4-BE49-F238E27FC236}">
                <a16:creationId xmlns:a16="http://schemas.microsoft.com/office/drawing/2014/main" id="{05748485-E42B-B348-9D1F-301C33A24AE7}"/>
              </a:ext>
            </a:extLst>
          </p:cNvPr>
          <p:cNvGrpSpPr/>
          <p:nvPr/>
        </p:nvGrpSpPr>
        <p:grpSpPr>
          <a:xfrm>
            <a:off x="8426008" y="1411427"/>
            <a:ext cx="3267101" cy="5174498"/>
            <a:chOff x="314300" y="1411427"/>
            <a:chExt cx="3267100" cy="5174497"/>
          </a:xfrm>
        </p:grpSpPr>
        <p:pic>
          <p:nvPicPr>
            <p:cNvPr id="148" name="Picture 147">
              <a:extLst>
                <a:ext uri="{FF2B5EF4-FFF2-40B4-BE49-F238E27FC236}">
                  <a16:creationId xmlns:a16="http://schemas.microsoft.com/office/drawing/2014/main" id="{654A1DB5-94D6-2A46-9D60-C0FBBD5A82BE}"/>
                </a:ext>
              </a:extLst>
            </p:cNvPr>
            <p:cNvPicPr/>
            <p:nvPr/>
          </p:nvPicPr>
          <p:blipFill>
            <a:blip r:embed="rId3">
              <a:extLst>
                <a:ext uri="{28A0092B-C50C-407E-A947-70E740481C1C}">
                  <a14:useLocalDpi xmlns:a14="http://schemas.microsoft.com/office/drawing/2010/main" val="0"/>
                </a:ext>
              </a:extLst>
            </a:blip>
            <a:stretch>
              <a:fillRect/>
            </a:stretch>
          </p:blipFill>
          <p:spPr>
            <a:xfrm>
              <a:off x="1202985" y="4070961"/>
              <a:ext cx="2378415" cy="665400"/>
            </a:xfrm>
            <a:prstGeom prst="rect">
              <a:avLst/>
            </a:prstGeom>
          </p:spPr>
        </p:pic>
        <p:pic>
          <p:nvPicPr>
            <p:cNvPr id="149" name="Picture 148" descr="A close up of electronics&#10;&#10;Description automatically generated">
              <a:extLst>
                <a:ext uri="{FF2B5EF4-FFF2-40B4-BE49-F238E27FC236}">
                  <a16:creationId xmlns:a16="http://schemas.microsoft.com/office/drawing/2014/main" id="{F8A4EC53-9F43-FD41-881D-7572F39D4814}"/>
                </a:ext>
              </a:extLst>
            </p:cNvPr>
            <p:cNvPicPr>
              <a:picLocks noChangeAspect="1"/>
            </p:cNvPicPr>
            <p:nvPr/>
          </p:nvPicPr>
          <p:blipFill>
            <a:blip r:embed="rId4"/>
            <a:stretch>
              <a:fillRect/>
            </a:stretch>
          </p:blipFill>
          <p:spPr>
            <a:xfrm>
              <a:off x="440273" y="3539888"/>
              <a:ext cx="1780518" cy="324420"/>
            </a:xfrm>
            <a:prstGeom prst="rect">
              <a:avLst/>
            </a:prstGeom>
          </p:spPr>
        </p:pic>
        <p:grpSp>
          <p:nvGrpSpPr>
            <p:cNvPr id="150" name="Group 149">
              <a:extLst>
                <a:ext uri="{FF2B5EF4-FFF2-40B4-BE49-F238E27FC236}">
                  <a16:creationId xmlns:a16="http://schemas.microsoft.com/office/drawing/2014/main" id="{500FFB83-A8D6-B945-8CAC-7420EBDE03F6}"/>
                </a:ext>
              </a:extLst>
            </p:cNvPr>
            <p:cNvGrpSpPr/>
            <p:nvPr/>
          </p:nvGrpSpPr>
          <p:grpSpPr>
            <a:xfrm>
              <a:off x="1406808" y="4532824"/>
              <a:ext cx="1118820" cy="589327"/>
              <a:chOff x="1406808" y="4532824"/>
              <a:chExt cx="1118820" cy="589327"/>
            </a:xfrm>
          </p:grpSpPr>
          <p:cxnSp>
            <p:nvCxnSpPr>
              <p:cNvPr id="244" name="Straight Arrow Connector 243">
                <a:extLst>
                  <a:ext uri="{FF2B5EF4-FFF2-40B4-BE49-F238E27FC236}">
                    <a16:creationId xmlns:a16="http://schemas.microsoft.com/office/drawing/2014/main" id="{E158FCEE-150B-044D-8A05-250D68ACF5BC}"/>
                  </a:ext>
                </a:extLst>
              </p:cNvPr>
              <p:cNvCxnSpPr>
                <a:cxnSpLocks/>
              </p:cNvCxnSpPr>
              <p:nvPr/>
            </p:nvCxnSpPr>
            <p:spPr>
              <a:xfrm flipH="1">
                <a:off x="1406808" y="4541533"/>
                <a:ext cx="559410" cy="5806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F34115EE-DF95-3F4D-B711-C900AE32BE59}"/>
                  </a:ext>
                </a:extLst>
              </p:cNvPr>
              <p:cNvCxnSpPr>
                <a:cxnSpLocks/>
              </p:cNvCxnSpPr>
              <p:nvPr/>
            </p:nvCxnSpPr>
            <p:spPr>
              <a:xfrm>
                <a:off x="1966218" y="4532824"/>
                <a:ext cx="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886DB843-E175-0B4F-9E97-113A55168B41}"/>
                  </a:ext>
                </a:extLst>
              </p:cNvPr>
              <p:cNvCxnSpPr>
                <a:cxnSpLocks/>
              </p:cNvCxnSpPr>
              <p:nvPr/>
            </p:nvCxnSpPr>
            <p:spPr>
              <a:xfrm>
                <a:off x="1966218" y="4532824"/>
                <a:ext cx="55941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C52A781D-B681-C94A-AA23-A9840F252111}"/>
                </a:ext>
              </a:extLst>
            </p:cNvPr>
            <p:cNvSpPr txBox="1"/>
            <p:nvPr/>
          </p:nvSpPr>
          <p:spPr>
            <a:xfrm>
              <a:off x="1761129" y="3875119"/>
              <a:ext cx="1820271" cy="300210"/>
            </a:xfrm>
            <a:prstGeom prst="rect">
              <a:avLst/>
            </a:prstGeom>
            <a:noFill/>
          </p:spPr>
          <p:txBody>
            <a:bodyPr wrap="square" rtlCol="0">
              <a:spAutoFit/>
            </a:bodyPr>
            <a:lstStyle/>
            <a:p>
              <a:r>
                <a:rPr lang="en-US" sz="1351" dirty="0"/>
                <a:t>ANT1            ANT2</a:t>
              </a:r>
            </a:p>
          </p:txBody>
        </p:sp>
        <p:sp>
          <p:nvSpPr>
            <p:cNvPr id="152" name="TextBox 151">
              <a:extLst>
                <a:ext uri="{FF2B5EF4-FFF2-40B4-BE49-F238E27FC236}">
                  <a16:creationId xmlns:a16="http://schemas.microsoft.com/office/drawing/2014/main" id="{D9D71DEE-646C-6E4E-B6C3-0E061328ED36}"/>
                </a:ext>
              </a:extLst>
            </p:cNvPr>
            <p:cNvSpPr txBox="1"/>
            <p:nvPr/>
          </p:nvSpPr>
          <p:spPr>
            <a:xfrm>
              <a:off x="361164" y="4302618"/>
              <a:ext cx="1328057" cy="584775"/>
            </a:xfrm>
            <a:prstGeom prst="rect">
              <a:avLst/>
            </a:prstGeom>
            <a:noFill/>
          </p:spPr>
          <p:txBody>
            <a:bodyPr wrap="square" rtlCol="0">
              <a:spAutoFit/>
            </a:bodyPr>
            <a:lstStyle/>
            <a:p>
              <a:r>
                <a:rPr lang="en-US" sz="1200" dirty="0"/>
                <a:t>STRATUM-1</a:t>
              </a:r>
            </a:p>
            <a:p>
              <a:r>
                <a:rPr lang="en-US" sz="800" dirty="0"/>
                <a:t>(NTS-5000 Rb)</a:t>
              </a:r>
            </a:p>
            <a:p>
              <a:endParaRPr lang="en-US" sz="1200" dirty="0"/>
            </a:p>
          </p:txBody>
        </p:sp>
        <p:sp>
          <p:nvSpPr>
            <p:cNvPr id="153" name="TextBox 152">
              <a:extLst>
                <a:ext uri="{FF2B5EF4-FFF2-40B4-BE49-F238E27FC236}">
                  <a16:creationId xmlns:a16="http://schemas.microsoft.com/office/drawing/2014/main" id="{4077385F-B5A1-C545-B9FB-CB05888DD023}"/>
                </a:ext>
              </a:extLst>
            </p:cNvPr>
            <p:cNvSpPr txBox="1"/>
            <p:nvPr/>
          </p:nvSpPr>
          <p:spPr>
            <a:xfrm>
              <a:off x="1313426" y="3042509"/>
              <a:ext cx="1489370" cy="400110"/>
            </a:xfrm>
            <a:prstGeom prst="rect">
              <a:avLst/>
            </a:prstGeom>
            <a:noFill/>
          </p:spPr>
          <p:txBody>
            <a:bodyPr wrap="square" rtlCol="0">
              <a:spAutoFit/>
            </a:bodyPr>
            <a:lstStyle/>
            <a:p>
              <a:pPr algn="ctr"/>
              <a:r>
                <a:rPr lang="en-US" sz="1200" dirty="0"/>
                <a:t>LEVEL-2</a:t>
              </a:r>
            </a:p>
            <a:p>
              <a:pPr algn="ctr"/>
              <a:r>
                <a:rPr lang="en-US" sz="800" dirty="0"/>
                <a:t>(anti-jamming Active Filter)</a:t>
              </a:r>
            </a:p>
          </p:txBody>
        </p:sp>
        <p:sp>
          <p:nvSpPr>
            <p:cNvPr id="154" name="TextBox 153">
              <a:extLst>
                <a:ext uri="{FF2B5EF4-FFF2-40B4-BE49-F238E27FC236}">
                  <a16:creationId xmlns:a16="http://schemas.microsoft.com/office/drawing/2014/main" id="{C73976D4-91A4-1140-B18E-2DB772FB7DBE}"/>
                </a:ext>
              </a:extLst>
            </p:cNvPr>
            <p:cNvSpPr txBox="1"/>
            <p:nvPr/>
          </p:nvSpPr>
          <p:spPr>
            <a:xfrm>
              <a:off x="1128329" y="5075508"/>
              <a:ext cx="1675778" cy="300210"/>
            </a:xfrm>
            <a:prstGeom prst="rect">
              <a:avLst/>
            </a:prstGeom>
            <a:noFill/>
          </p:spPr>
          <p:txBody>
            <a:bodyPr wrap="square" rtlCol="0">
              <a:spAutoFit/>
            </a:bodyPr>
            <a:lstStyle/>
            <a:p>
              <a:r>
                <a:rPr lang="en-US" sz="1351" dirty="0"/>
                <a:t>#1        #2      #3</a:t>
              </a:r>
            </a:p>
          </p:txBody>
        </p:sp>
        <p:sp>
          <p:nvSpPr>
            <p:cNvPr id="158" name="TextBox 157">
              <a:extLst>
                <a:ext uri="{FF2B5EF4-FFF2-40B4-BE49-F238E27FC236}">
                  <a16:creationId xmlns:a16="http://schemas.microsoft.com/office/drawing/2014/main" id="{5FAD212B-6234-E842-8892-94D8EEE23DDD}"/>
                </a:ext>
              </a:extLst>
            </p:cNvPr>
            <p:cNvSpPr txBox="1"/>
            <p:nvPr/>
          </p:nvSpPr>
          <p:spPr>
            <a:xfrm>
              <a:off x="314300" y="5119050"/>
              <a:ext cx="1328057" cy="584775"/>
            </a:xfrm>
            <a:prstGeom prst="rect">
              <a:avLst/>
            </a:prstGeom>
            <a:noFill/>
          </p:spPr>
          <p:txBody>
            <a:bodyPr wrap="square" rtlCol="0">
              <a:spAutoFit/>
            </a:bodyPr>
            <a:lstStyle/>
            <a:p>
              <a:r>
                <a:rPr lang="en-US" sz="1200" dirty="0"/>
                <a:t>STRATUM-2</a:t>
              </a:r>
            </a:p>
            <a:p>
              <a:r>
                <a:rPr lang="en-US" sz="800" dirty="0"/>
                <a:t>(NTS-5000 Rb)</a:t>
              </a:r>
            </a:p>
            <a:p>
              <a:endParaRPr lang="en-US" sz="1200" dirty="0"/>
            </a:p>
          </p:txBody>
        </p:sp>
        <p:sp>
          <p:nvSpPr>
            <p:cNvPr id="162" name="TextBox 161">
              <a:extLst>
                <a:ext uri="{FF2B5EF4-FFF2-40B4-BE49-F238E27FC236}">
                  <a16:creationId xmlns:a16="http://schemas.microsoft.com/office/drawing/2014/main" id="{EC7A1A49-5D7F-BD4F-A00F-B9FBAE7D6EE7}"/>
                </a:ext>
              </a:extLst>
            </p:cNvPr>
            <p:cNvSpPr txBox="1"/>
            <p:nvPr/>
          </p:nvSpPr>
          <p:spPr>
            <a:xfrm>
              <a:off x="314300" y="6001149"/>
              <a:ext cx="1328057" cy="584775"/>
            </a:xfrm>
            <a:prstGeom prst="rect">
              <a:avLst/>
            </a:prstGeom>
            <a:noFill/>
          </p:spPr>
          <p:txBody>
            <a:bodyPr wrap="square" rtlCol="0">
              <a:spAutoFit/>
            </a:bodyPr>
            <a:lstStyle/>
            <a:p>
              <a:r>
                <a:rPr lang="en-US" sz="1200" dirty="0"/>
                <a:t>STRATUM-3</a:t>
              </a:r>
            </a:p>
            <a:p>
              <a:r>
                <a:rPr lang="en-US" sz="800" dirty="0"/>
                <a:t>(NTS-5000 Rb)</a:t>
              </a:r>
            </a:p>
            <a:p>
              <a:endParaRPr lang="en-US" sz="1200" dirty="0"/>
            </a:p>
          </p:txBody>
        </p:sp>
        <p:grpSp>
          <p:nvGrpSpPr>
            <p:cNvPr id="168" name="Group 167">
              <a:extLst>
                <a:ext uri="{FF2B5EF4-FFF2-40B4-BE49-F238E27FC236}">
                  <a16:creationId xmlns:a16="http://schemas.microsoft.com/office/drawing/2014/main" id="{E42EFA9D-B17B-2741-A2A2-D6B5ED4E3F65}"/>
                </a:ext>
              </a:extLst>
            </p:cNvPr>
            <p:cNvGrpSpPr/>
            <p:nvPr/>
          </p:nvGrpSpPr>
          <p:grpSpPr>
            <a:xfrm>
              <a:off x="1394119" y="5365405"/>
              <a:ext cx="1156830" cy="589327"/>
              <a:chOff x="1394119" y="5505105"/>
              <a:chExt cx="1156830" cy="589327"/>
            </a:xfrm>
          </p:grpSpPr>
          <p:grpSp>
            <p:nvGrpSpPr>
              <p:cNvPr id="228" name="Group 227">
                <a:extLst>
                  <a:ext uri="{FF2B5EF4-FFF2-40B4-BE49-F238E27FC236}">
                    <a16:creationId xmlns:a16="http://schemas.microsoft.com/office/drawing/2014/main" id="{4FF1EB1E-9E55-2E4A-B4B1-31CFB5FA038A}"/>
                  </a:ext>
                </a:extLst>
              </p:cNvPr>
              <p:cNvGrpSpPr/>
              <p:nvPr/>
            </p:nvGrpSpPr>
            <p:grpSpPr>
              <a:xfrm>
                <a:off x="1406808" y="5505105"/>
                <a:ext cx="1118820" cy="589327"/>
                <a:chOff x="1406808" y="4532824"/>
                <a:chExt cx="1118820" cy="589327"/>
              </a:xfrm>
            </p:grpSpPr>
            <p:cxnSp>
              <p:nvCxnSpPr>
                <p:cNvPr id="241" name="Straight Arrow Connector 240">
                  <a:extLst>
                    <a:ext uri="{FF2B5EF4-FFF2-40B4-BE49-F238E27FC236}">
                      <a16:creationId xmlns:a16="http://schemas.microsoft.com/office/drawing/2014/main" id="{69D7FC40-91B0-FD4B-83C8-99A6B25B9F4A}"/>
                    </a:ext>
                  </a:extLst>
                </p:cNvPr>
                <p:cNvCxnSpPr>
                  <a:cxnSpLocks/>
                </p:cNvCxnSpPr>
                <p:nvPr/>
              </p:nvCxnSpPr>
              <p:spPr>
                <a:xfrm flipH="1">
                  <a:off x="1406808" y="4541533"/>
                  <a:ext cx="559410" cy="5806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05B73B13-93A9-164D-AE66-2FC1CCC13DF1}"/>
                    </a:ext>
                  </a:extLst>
                </p:cNvPr>
                <p:cNvCxnSpPr>
                  <a:cxnSpLocks/>
                </p:cNvCxnSpPr>
                <p:nvPr/>
              </p:nvCxnSpPr>
              <p:spPr>
                <a:xfrm>
                  <a:off x="1966218" y="4532824"/>
                  <a:ext cx="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02A37333-A046-B742-AC78-8DCDFA1AEFE2}"/>
                    </a:ext>
                  </a:extLst>
                </p:cNvPr>
                <p:cNvCxnSpPr>
                  <a:cxnSpLocks/>
                </p:cNvCxnSpPr>
                <p:nvPr/>
              </p:nvCxnSpPr>
              <p:spPr>
                <a:xfrm>
                  <a:off x="1966218" y="4532824"/>
                  <a:ext cx="55941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2" name="Group 231">
                <a:extLst>
                  <a:ext uri="{FF2B5EF4-FFF2-40B4-BE49-F238E27FC236}">
                    <a16:creationId xmlns:a16="http://schemas.microsoft.com/office/drawing/2014/main" id="{175C1D01-D190-B445-AEAD-5C3B31178878}"/>
                  </a:ext>
                </a:extLst>
              </p:cNvPr>
              <p:cNvGrpSpPr/>
              <p:nvPr/>
            </p:nvGrpSpPr>
            <p:grpSpPr>
              <a:xfrm>
                <a:off x="1465696" y="5505105"/>
                <a:ext cx="1085253" cy="589327"/>
                <a:chOff x="906287" y="4532824"/>
                <a:chExt cx="1085253" cy="589327"/>
              </a:xfrm>
            </p:grpSpPr>
            <p:cxnSp>
              <p:nvCxnSpPr>
                <p:cNvPr id="238" name="Straight Arrow Connector 237">
                  <a:extLst>
                    <a:ext uri="{FF2B5EF4-FFF2-40B4-BE49-F238E27FC236}">
                      <a16:creationId xmlns:a16="http://schemas.microsoft.com/office/drawing/2014/main" id="{B7B58277-4380-014A-9CA8-943A5EE87D5A}"/>
                    </a:ext>
                  </a:extLst>
                </p:cNvPr>
                <p:cNvCxnSpPr>
                  <a:cxnSpLocks/>
                </p:cNvCxnSpPr>
                <p:nvPr/>
              </p:nvCxnSpPr>
              <p:spPr>
                <a:xfrm flipH="1">
                  <a:off x="906287" y="4541533"/>
                  <a:ext cx="1059932" cy="5806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727A8BE2-0EC7-D847-87B4-8D52627DFB6D}"/>
                    </a:ext>
                  </a:extLst>
                </p:cNvPr>
                <p:cNvCxnSpPr>
                  <a:cxnSpLocks/>
                </p:cNvCxnSpPr>
                <p:nvPr/>
              </p:nvCxnSpPr>
              <p:spPr>
                <a:xfrm flipH="1">
                  <a:off x="1419497" y="4532824"/>
                  <a:ext cx="546722"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0" name="Straight Arrow Connector 239">
                  <a:extLst>
                    <a:ext uri="{FF2B5EF4-FFF2-40B4-BE49-F238E27FC236}">
                      <a16:creationId xmlns:a16="http://schemas.microsoft.com/office/drawing/2014/main" id="{D0C6DEED-666E-B54F-AAC3-A0F2F8ACED58}"/>
                    </a:ext>
                  </a:extLst>
                </p:cNvPr>
                <p:cNvCxnSpPr>
                  <a:cxnSpLocks/>
                </p:cNvCxnSpPr>
                <p:nvPr/>
              </p:nvCxnSpPr>
              <p:spPr>
                <a:xfrm>
                  <a:off x="1966218" y="4532824"/>
                  <a:ext cx="25322"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774E2602-AD63-B64C-BA47-E04B53ECAE3D}"/>
                  </a:ext>
                </a:extLst>
              </p:cNvPr>
              <p:cNvGrpSpPr/>
              <p:nvPr/>
            </p:nvGrpSpPr>
            <p:grpSpPr>
              <a:xfrm>
                <a:off x="1394119" y="5505105"/>
                <a:ext cx="1131507" cy="589327"/>
                <a:chOff x="1966218" y="4532824"/>
                <a:chExt cx="1131507" cy="589327"/>
              </a:xfrm>
            </p:grpSpPr>
            <p:cxnSp>
              <p:nvCxnSpPr>
                <p:cNvPr id="235" name="Straight Arrow Connector 234">
                  <a:extLst>
                    <a:ext uri="{FF2B5EF4-FFF2-40B4-BE49-F238E27FC236}">
                      <a16:creationId xmlns:a16="http://schemas.microsoft.com/office/drawing/2014/main" id="{F78813B5-7AFE-0245-9AE2-C592AA61EE54}"/>
                    </a:ext>
                  </a:extLst>
                </p:cNvPr>
                <p:cNvCxnSpPr>
                  <a:cxnSpLocks/>
                </p:cNvCxnSpPr>
                <p:nvPr/>
              </p:nvCxnSpPr>
              <p:spPr>
                <a:xfrm>
                  <a:off x="1966218" y="4541533"/>
                  <a:ext cx="1131507" cy="5806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F159DC32-8BB8-734F-AF6E-3BC4628B5340}"/>
                    </a:ext>
                  </a:extLst>
                </p:cNvPr>
                <p:cNvCxnSpPr>
                  <a:cxnSpLocks/>
                </p:cNvCxnSpPr>
                <p:nvPr/>
              </p:nvCxnSpPr>
              <p:spPr>
                <a:xfrm>
                  <a:off x="1966218" y="4532824"/>
                  <a:ext cx="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87FC0D95-B36D-4F45-8959-66571EF64262}"/>
                    </a:ext>
                  </a:extLst>
                </p:cNvPr>
                <p:cNvCxnSpPr>
                  <a:cxnSpLocks/>
                </p:cNvCxnSpPr>
                <p:nvPr/>
              </p:nvCxnSpPr>
              <p:spPr>
                <a:xfrm>
                  <a:off x="1966218" y="4532824"/>
                  <a:ext cx="559410" cy="589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70" name="TextBox 169">
              <a:extLst>
                <a:ext uri="{FF2B5EF4-FFF2-40B4-BE49-F238E27FC236}">
                  <a16:creationId xmlns:a16="http://schemas.microsoft.com/office/drawing/2014/main" id="{A2E90B69-8A1B-DF4E-B65E-B4D65CDB8EF6}"/>
                </a:ext>
              </a:extLst>
            </p:cNvPr>
            <p:cNvSpPr txBox="1"/>
            <p:nvPr/>
          </p:nvSpPr>
          <p:spPr>
            <a:xfrm>
              <a:off x="1157773" y="5947189"/>
              <a:ext cx="1675778" cy="300210"/>
            </a:xfrm>
            <a:prstGeom prst="rect">
              <a:avLst/>
            </a:prstGeom>
            <a:noFill/>
          </p:spPr>
          <p:txBody>
            <a:bodyPr wrap="square" rtlCol="0">
              <a:spAutoFit/>
            </a:bodyPr>
            <a:lstStyle/>
            <a:p>
              <a:r>
                <a:rPr lang="en-US" sz="1351" dirty="0"/>
                <a:t>#1        #2      #3</a:t>
              </a:r>
            </a:p>
          </p:txBody>
        </p:sp>
        <p:cxnSp>
          <p:nvCxnSpPr>
            <p:cNvPr id="175" name="Straight Arrow Connector 174">
              <a:extLst>
                <a:ext uri="{FF2B5EF4-FFF2-40B4-BE49-F238E27FC236}">
                  <a16:creationId xmlns:a16="http://schemas.microsoft.com/office/drawing/2014/main" id="{B104531D-7DEE-2148-A089-3FDE5FB01CC6}"/>
                </a:ext>
              </a:extLst>
            </p:cNvPr>
            <p:cNvCxnSpPr>
              <a:cxnSpLocks/>
            </p:cNvCxnSpPr>
            <p:nvPr/>
          </p:nvCxnSpPr>
          <p:spPr>
            <a:xfrm>
              <a:off x="573120" y="2398610"/>
              <a:ext cx="405207" cy="11412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D7872736-9D01-8243-8A63-734714338E9E}"/>
                </a:ext>
              </a:extLst>
            </p:cNvPr>
            <p:cNvCxnSpPr>
              <a:cxnSpLocks/>
            </p:cNvCxnSpPr>
            <p:nvPr/>
          </p:nvCxnSpPr>
          <p:spPr>
            <a:xfrm flipH="1">
              <a:off x="1008897" y="2397159"/>
              <a:ext cx="266230" cy="11407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4" name="Straight Arrow Connector 193">
              <a:extLst>
                <a:ext uri="{FF2B5EF4-FFF2-40B4-BE49-F238E27FC236}">
                  <a16:creationId xmlns:a16="http://schemas.microsoft.com/office/drawing/2014/main" id="{F6F2E18D-F129-E947-9ABD-3FB1DC0EF91E}"/>
                </a:ext>
              </a:extLst>
            </p:cNvPr>
            <p:cNvCxnSpPr>
              <a:cxnSpLocks/>
            </p:cNvCxnSpPr>
            <p:nvPr/>
          </p:nvCxnSpPr>
          <p:spPr>
            <a:xfrm>
              <a:off x="2525627" y="3850619"/>
              <a:ext cx="0" cy="3309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5" name="Right Brace 194">
              <a:extLst>
                <a:ext uri="{FF2B5EF4-FFF2-40B4-BE49-F238E27FC236}">
                  <a16:creationId xmlns:a16="http://schemas.microsoft.com/office/drawing/2014/main" id="{3AE2357E-A50E-E148-A970-A86058C89F5D}"/>
                </a:ext>
              </a:extLst>
            </p:cNvPr>
            <p:cNvSpPr/>
            <p:nvPr/>
          </p:nvSpPr>
          <p:spPr>
            <a:xfrm rot="16200000">
              <a:off x="886809" y="1108194"/>
              <a:ext cx="147815" cy="75428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1"/>
            </a:p>
          </p:txBody>
        </p:sp>
      </p:grpSp>
      <p:cxnSp>
        <p:nvCxnSpPr>
          <p:cNvPr id="247" name="Straight Arrow Connector 246">
            <a:extLst>
              <a:ext uri="{FF2B5EF4-FFF2-40B4-BE49-F238E27FC236}">
                <a16:creationId xmlns:a16="http://schemas.microsoft.com/office/drawing/2014/main" id="{A91F00E0-B016-8E4F-BAA3-682E7D7ABBDB}"/>
              </a:ext>
            </a:extLst>
          </p:cNvPr>
          <p:cNvCxnSpPr>
            <a:cxnSpLocks/>
          </p:cNvCxnSpPr>
          <p:nvPr/>
        </p:nvCxnSpPr>
        <p:spPr>
          <a:xfrm>
            <a:off x="9905444" y="3886740"/>
            <a:ext cx="1" cy="3172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8" name="Picture 247">
            <a:extLst>
              <a:ext uri="{FF2B5EF4-FFF2-40B4-BE49-F238E27FC236}">
                <a16:creationId xmlns:a16="http://schemas.microsoft.com/office/drawing/2014/main" id="{3B9C399B-E356-2B4D-99E9-09CBA783B053}"/>
              </a:ext>
            </a:extLst>
          </p:cNvPr>
          <p:cNvPicPr>
            <a:picLocks noChangeAspect="1"/>
          </p:cNvPicPr>
          <p:nvPr/>
        </p:nvPicPr>
        <p:blipFill>
          <a:blip r:embed="rId6"/>
          <a:stretch>
            <a:fillRect/>
          </a:stretch>
        </p:blipFill>
        <p:spPr>
          <a:xfrm>
            <a:off x="8352037" y="1607177"/>
            <a:ext cx="628463" cy="791399"/>
          </a:xfrm>
          <a:prstGeom prst="rect">
            <a:avLst/>
          </a:prstGeom>
        </p:spPr>
      </p:pic>
      <p:pic>
        <p:nvPicPr>
          <p:cNvPr id="249" name="Picture 248">
            <a:extLst>
              <a:ext uri="{FF2B5EF4-FFF2-40B4-BE49-F238E27FC236}">
                <a16:creationId xmlns:a16="http://schemas.microsoft.com/office/drawing/2014/main" id="{A18BF643-009B-374D-B7FA-314AB3598CED}"/>
              </a:ext>
            </a:extLst>
          </p:cNvPr>
          <p:cNvPicPr>
            <a:picLocks noChangeAspect="1"/>
          </p:cNvPicPr>
          <p:nvPr/>
        </p:nvPicPr>
        <p:blipFill>
          <a:blip r:embed="rId6"/>
          <a:stretch>
            <a:fillRect/>
          </a:stretch>
        </p:blipFill>
        <p:spPr>
          <a:xfrm>
            <a:off x="9067743" y="1605985"/>
            <a:ext cx="628463" cy="791399"/>
          </a:xfrm>
          <a:prstGeom prst="rect">
            <a:avLst/>
          </a:prstGeom>
        </p:spPr>
      </p:pic>
      <p:pic>
        <p:nvPicPr>
          <p:cNvPr id="252" name="Picture 251" descr="A close up of electronics&#10;&#10;Description automatically generated">
            <a:extLst>
              <a:ext uri="{FF2B5EF4-FFF2-40B4-BE49-F238E27FC236}">
                <a16:creationId xmlns:a16="http://schemas.microsoft.com/office/drawing/2014/main" id="{7854EE97-47D8-0A4D-9D69-B300508D4915}"/>
              </a:ext>
            </a:extLst>
          </p:cNvPr>
          <p:cNvPicPr>
            <a:picLocks noChangeAspect="1"/>
          </p:cNvPicPr>
          <p:nvPr/>
        </p:nvPicPr>
        <p:blipFill>
          <a:blip r:embed="rId4"/>
          <a:stretch>
            <a:fillRect/>
          </a:stretch>
        </p:blipFill>
        <p:spPr>
          <a:xfrm>
            <a:off x="10378613" y="3528302"/>
            <a:ext cx="1780519" cy="324420"/>
          </a:xfrm>
          <a:prstGeom prst="rect">
            <a:avLst/>
          </a:prstGeom>
        </p:spPr>
      </p:pic>
      <p:sp>
        <p:nvSpPr>
          <p:cNvPr id="253" name="TextBox 252">
            <a:extLst>
              <a:ext uri="{FF2B5EF4-FFF2-40B4-BE49-F238E27FC236}">
                <a16:creationId xmlns:a16="http://schemas.microsoft.com/office/drawing/2014/main" id="{10CA8FC4-42F9-9A41-917C-3D8900348069}"/>
              </a:ext>
            </a:extLst>
          </p:cNvPr>
          <p:cNvSpPr txBox="1"/>
          <p:nvPr/>
        </p:nvSpPr>
        <p:spPr>
          <a:xfrm>
            <a:off x="5740079" y="1154866"/>
            <a:ext cx="938947" cy="276999"/>
          </a:xfrm>
          <a:prstGeom prst="rect">
            <a:avLst/>
          </a:prstGeom>
          <a:noFill/>
        </p:spPr>
        <p:txBody>
          <a:bodyPr wrap="square" rtlCol="0">
            <a:spAutoFit/>
          </a:bodyPr>
          <a:lstStyle/>
          <a:p>
            <a:r>
              <a:rPr lang="en-US" sz="1200" dirty="0"/>
              <a:t>Max 5m</a:t>
            </a:r>
          </a:p>
        </p:txBody>
      </p:sp>
      <p:cxnSp>
        <p:nvCxnSpPr>
          <p:cNvPr id="254" name="Straight Arrow Connector 253">
            <a:extLst>
              <a:ext uri="{FF2B5EF4-FFF2-40B4-BE49-F238E27FC236}">
                <a16:creationId xmlns:a16="http://schemas.microsoft.com/office/drawing/2014/main" id="{A4BF34FC-B7D2-5A4C-A19B-22AD3A228FD9}"/>
              </a:ext>
            </a:extLst>
          </p:cNvPr>
          <p:cNvCxnSpPr>
            <a:cxnSpLocks/>
          </p:cNvCxnSpPr>
          <p:nvPr/>
        </p:nvCxnSpPr>
        <p:spPr>
          <a:xfrm>
            <a:off x="6334479" y="1339167"/>
            <a:ext cx="107221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55" name="TextBox 254">
            <a:extLst>
              <a:ext uri="{FF2B5EF4-FFF2-40B4-BE49-F238E27FC236}">
                <a16:creationId xmlns:a16="http://schemas.microsoft.com/office/drawing/2014/main" id="{69DBFAC6-0A03-0E45-84B9-0AE11E1C910E}"/>
              </a:ext>
            </a:extLst>
          </p:cNvPr>
          <p:cNvSpPr txBox="1"/>
          <p:nvPr/>
        </p:nvSpPr>
        <p:spPr>
          <a:xfrm>
            <a:off x="6467743" y="1064670"/>
            <a:ext cx="938947" cy="276999"/>
          </a:xfrm>
          <a:prstGeom prst="rect">
            <a:avLst/>
          </a:prstGeom>
          <a:noFill/>
        </p:spPr>
        <p:txBody>
          <a:bodyPr wrap="square" rtlCol="0">
            <a:spAutoFit/>
          </a:bodyPr>
          <a:lstStyle/>
          <a:p>
            <a:r>
              <a:rPr lang="en-US" sz="1200" dirty="0"/>
              <a:t>Max. 700m</a:t>
            </a:r>
          </a:p>
        </p:txBody>
      </p:sp>
      <p:cxnSp>
        <p:nvCxnSpPr>
          <p:cNvPr id="256" name="Straight Connector 255">
            <a:extLst>
              <a:ext uri="{FF2B5EF4-FFF2-40B4-BE49-F238E27FC236}">
                <a16:creationId xmlns:a16="http://schemas.microsoft.com/office/drawing/2014/main" id="{AEB1876C-B649-8746-9A3C-803EB0F3F602}"/>
              </a:ext>
            </a:extLst>
          </p:cNvPr>
          <p:cNvCxnSpPr>
            <a:cxnSpLocks/>
          </p:cNvCxnSpPr>
          <p:nvPr/>
        </p:nvCxnSpPr>
        <p:spPr>
          <a:xfrm>
            <a:off x="8078812" y="745437"/>
            <a:ext cx="0" cy="6112563"/>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sp>
        <p:nvSpPr>
          <p:cNvPr id="257" name="TextBox 256">
            <a:extLst>
              <a:ext uri="{FF2B5EF4-FFF2-40B4-BE49-F238E27FC236}">
                <a16:creationId xmlns:a16="http://schemas.microsoft.com/office/drawing/2014/main" id="{4935CC0C-6231-B046-AEB9-45FC935FEE2D}"/>
              </a:ext>
            </a:extLst>
          </p:cNvPr>
          <p:cNvSpPr txBox="1"/>
          <p:nvPr/>
        </p:nvSpPr>
        <p:spPr>
          <a:xfrm>
            <a:off x="8726521" y="1159412"/>
            <a:ext cx="938947" cy="276999"/>
          </a:xfrm>
          <a:prstGeom prst="rect">
            <a:avLst/>
          </a:prstGeom>
          <a:noFill/>
        </p:spPr>
        <p:txBody>
          <a:bodyPr wrap="square" rtlCol="0">
            <a:spAutoFit/>
          </a:bodyPr>
          <a:lstStyle/>
          <a:p>
            <a:r>
              <a:rPr lang="en-US" sz="1200" dirty="0"/>
              <a:t>Max. 5m</a:t>
            </a:r>
          </a:p>
        </p:txBody>
      </p:sp>
      <p:pic>
        <p:nvPicPr>
          <p:cNvPr id="258" name="Picture 257">
            <a:extLst>
              <a:ext uri="{FF2B5EF4-FFF2-40B4-BE49-F238E27FC236}">
                <a16:creationId xmlns:a16="http://schemas.microsoft.com/office/drawing/2014/main" id="{F42BC990-8FAD-6248-9551-953233AE6FD0}"/>
              </a:ext>
            </a:extLst>
          </p:cNvPr>
          <p:cNvPicPr>
            <a:picLocks noChangeAspect="1"/>
          </p:cNvPicPr>
          <p:nvPr/>
        </p:nvPicPr>
        <p:blipFill>
          <a:blip r:embed="rId6"/>
          <a:stretch>
            <a:fillRect/>
          </a:stretch>
        </p:blipFill>
        <p:spPr>
          <a:xfrm>
            <a:off x="10794370" y="1610038"/>
            <a:ext cx="628463" cy="791399"/>
          </a:xfrm>
          <a:prstGeom prst="rect">
            <a:avLst/>
          </a:prstGeom>
        </p:spPr>
      </p:pic>
      <p:pic>
        <p:nvPicPr>
          <p:cNvPr id="259" name="Picture 258">
            <a:extLst>
              <a:ext uri="{FF2B5EF4-FFF2-40B4-BE49-F238E27FC236}">
                <a16:creationId xmlns:a16="http://schemas.microsoft.com/office/drawing/2014/main" id="{73957DFC-0A4D-8546-84D3-ECF7B8C20DF6}"/>
              </a:ext>
            </a:extLst>
          </p:cNvPr>
          <p:cNvPicPr>
            <a:picLocks noChangeAspect="1"/>
          </p:cNvPicPr>
          <p:nvPr/>
        </p:nvPicPr>
        <p:blipFill>
          <a:blip r:embed="rId6"/>
          <a:stretch>
            <a:fillRect/>
          </a:stretch>
        </p:blipFill>
        <p:spPr>
          <a:xfrm>
            <a:off x="11510077" y="1608846"/>
            <a:ext cx="628463" cy="791399"/>
          </a:xfrm>
          <a:prstGeom prst="rect">
            <a:avLst/>
          </a:prstGeom>
        </p:spPr>
      </p:pic>
      <p:sp>
        <p:nvSpPr>
          <p:cNvPr id="260" name="TextBox 259">
            <a:extLst>
              <a:ext uri="{FF2B5EF4-FFF2-40B4-BE49-F238E27FC236}">
                <a16:creationId xmlns:a16="http://schemas.microsoft.com/office/drawing/2014/main" id="{E7570AF0-0D1C-C343-A3AF-5130AF5DBDC8}"/>
              </a:ext>
            </a:extLst>
          </p:cNvPr>
          <p:cNvSpPr txBox="1"/>
          <p:nvPr/>
        </p:nvSpPr>
        <p:spPr>
          <a:xfrm>
            <a:off x="11310193" y="1161095"/>
            <a:ext cx="938947" cy="276999"/>
          </a:xfrm>
          <a:prstGeom prst="rect">
            <a:avLst/>
          </a:prstGeom>
          <a:noFill/>
        </p:spPr>
        <p:txBody>
          <a:bodyPr wrap="square" rtlCol="0">
            <a:spAutoFit/>
          </a:bodyPr>
          <a:lstStyle/>
          <a:p>
            <a:r>
              <a:rPr lang="en-US" sz="1200" dirty="0"/>
              <a:t>1-5m</a:t>
            </a:r>
          </a:p>
        </p:txBody>
      </p:sp>
      <p:sp>
        <p:nvSpPr>
          <p:cNvPr id="261" name="Right Brace 260">
            <a:extLst>
              <a:ext uri="{FF2B5EF4-FFF2-40B4-BE49-F238E27FC236}">
                <a16:creationId xmlns:a16="http://schemas.microsoft.com/office/drawing/2014/main" id="{5262FCF1-F8CF-0F4C-91AB-2D7C9056090F}"/>
              </a:ext>
            </a:extLst>
          </p:cNvPr>
          <p:cNvSpPr/>
          <p:nvPr/>
        </p:nvSpPr>
        <p:spPr>
          <a:xfrm rot="16200000">
            <a:off x="11436169" y="1141624"/>
            <a:ext cx="147815" cy="75428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1"/>
          </a:p>
        </p:txBody>
      </p:sp>
      <p:cxnSp>
        <p:nvCxnSpPr>
          <p:cNvPr id="262" name="Straight Arrow Connector 261">
            <a:extLst>
              <a:ext uri="{FF2B5EF4-FFF2-40B4-BE49-F238E27FC236}">
                <a16:creationId xmlns:a16="http://schemas.microsoft.com/office/drawing/2014/main" id="{CAA7A821-19DA-2047-8399-95935899BDC5}"/>
              </a:ext>
            </a:extLst>
          </p:cNvPr>
          <p:cNvCxnSpPr>
            <a:cxnSpLocks/>
          </p:cNvCxnSpPr>
          <p:nvPr/>
        </p:nvCxnSpPr>
        <p:spPr>
          <a:xfrm>
            <a:off x="11107917" y="2387023"/>
            <a:ext cx="405207" cy="1141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3" name="Straight Arrow Connector 262">
            <a:extLst>
              <a:ext uri="{FF2B5EF4-FFF2-40B4-BE49-F238E27FC236}">
                <a16:creationId xmlns:a16="http://schemas.microsoft.com/office/drawing/2014/main" id="{97411C86-C858-7940-B49A-12DF896C3E80}"/>
              </a:ext>
            </a:extLst>
          </p:cNvPr>
          <p:cNvCxnSpPr>
            <a:cxnSpLocks/>
          </p:cNvCxnSpPr>
          <p:nvPr/>
        </p:nvCxnSpPr>
        <p:spPr>
          <a:xfrm flipH="1">
            <a:off x="11553971" y="2386355"/>
            <a:ext cx="266231" cy="1140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4" name="Straight Arrow Connector 263">
            <a:extLst>
              <a:ext uri="{FF2B5EF4-FFF2-40B4-BE49-F238E27FC236}">
                <a16:creationId xmlns:a16="http://schemas.microsoft.com/office/drawing/2014/main" id="{B5ADF6AB-9931-9F4D-B8B1-95B3A6B985A8}"/>
              </a:ext>
            </a:extLst>
          </p:cNvPr>
          <p:cNvCxnSpPr>
            <a:cxnSpLocks/>
          </p:cNvCxnSpPr>
          <p:nvPr/>
        </p:nvCxnSpPr>
        <p:spPr>
          <a:xfrm>
            <a:off x="9754065" y="1339167"/>
            <a:ext cx="107221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65" name="TextBox 264">
            <a:extLst>
              <a:ext uri="{FF2B5EF4-FFF2-40B4-BE49-F238E27FC236}">
                <a16:creationId xmlns:a16="http://schemas.microsoft.com/office/drawing/2014/main" id="{3FE29C21-3757-2E47-B014-D6DA7E2B80C8}"/>
              </a:ext>
            </a:extLst>
          </p:cNvPr>
          <p:cNvSpPr txBox="1"/>
          <p:nvPr/>
        </p:nvSpPr>
        <p:spPr>
          <a:xfrm>
            <a:off x="9939441" y="1022596"/>
            <a:ext cx="938947" cy="276999"/>
          </a:xfrm>
          <a:prstGeom prst="rect">
            <a:avLst/>
          </a:prstGeom>
          <a:noFill/>
        </p:spPr>
        <p:txBody>
          <a:bodyPr wrap="square" rtlCol="0">
            <a:spAutoFit/>
          </a:bodyPr>
          <a:lstStyle/>
          <a:p>
            <a:r>
              <a:rPr lang="en-US" sz="1200" dirty="0"/>
              <a:t>Max. 700m</a:t>
            </a:r>
          </a:p>
        </p:txBody>
      </p:sp>
      <p:sp>
        <p:nvSpPr>
          <p:cNvPr id="266" name="TextBox 265">
            <a:extLst>
              <a:ext uri="{FF2B5EF4-FFF2-40B4-BE49-F238E27FC236}">
                <a16:creationId xmlns:a16="http://schemas.microsoft.com/office/drawing/2014/main" id="{EDBFCA8D-BB2F-3B4B-B8A5-2BD9072172AD}"/>
              </a:ext>
            </a:extLst>
          </p:cNvPr>
          <p:cNvSpPr txBox="1"/>
          <p:nvPr/>
        </p:nvSpPr>
        <p:spPr>
          <a:xfrm>
            <a:off x="9841781" y="1612424"/>
            <a:ext cx="1031699" cy="300210"/>
          </a:xfrm>
          <a:prstGeom prst="rect">
            <a:avLst/>
          </a:prstGeom>
          <a:noFill/>
        </p:spPr>
        <p:txBody>
          <a:bodyPr wrap="square" rtlCol="0">
            <a:spAutoFit/>
          </a:bodyPr>
          <a:lstStyle/>
          <a:p>
            <a:r>
              <a:rPr lang="en-US" sz="1351" dirty="0"/>
              <a:t>LEVEL-1</a:t>
            </a:r>
          </a:p>
        </p:txBody>
      </p:sp>
      <p:sp>
        <p:nvSpPr>
          <p:cNvPr id="10" name="TextBox 9">
            <a:extLst>
              <a:ext uri="{FF2B5EF4-FFF2-40B4-BE49-F238E27FC236}">
                <a16:creationId xmlns:a16="http://schemas.microsoft.com/office/drawing/2014/main" id="{29DE21BF-4019-954B-92E3-B6805D5787B8}"/>
              </a:ext>
            </a:extLst>
          </p:cNvPr>
          <p:cNvSpPr txBox="1"/>
          <p:nvPr/>
        </p:nvSpPr>
        <p:spPr>
          <a:xfrm>
            <a:off x="86239" y="770695"/>
            <a:ext cx="2266671" cy="300210"/>
          </a:xfrm>
          <a:prstGeom prst="rect">
            <a:avLst/>
          </a:prstGeom>
          <a:noFill/>
        </p:spPr>
        <p:txBody>
          <a:bodyPr wrap="square" rtlCol="0">
            <a:spAutoFit/>
          </a:bodyPr>
          <a:lstStyle/>
          <a:p>
            <a:r>
              <a:rPr lang="en-GB" sz="1351" b="1" dirty="0">
                <a:solidFill>
                  <a:srgbClr val="FFC000"/>
                </a:solidFill>
              </a:rPr>
              <a:t>Geographic </a:t>
            </a:r>
            <a:r>
              <a:rPr lang="en-GB" sz="1351" b="1" dirty="0"/>
              <a:t>diversification</a:t>
            </a:r>
            <a:endParaRPr lang="en-GB" sz="1351" b="1" dirty="0">
              <a:solidFill>
                <a:srgbClr val="FFC000"/>
              </a:solidFill>
            </a:endParaRPr>
          </a:p>
        </p:txBody>
      </p:sp>
      <p:sp>
        <p:nvSpPr>
          <p:cNvPr id="267" name="TextBox 266">
            <a:extLst>
              <a:ext uri="{FF2B5EF4-FFF2-40B4-BE49-F238E27FC236}">
                <a16:creationId xmlns:a16="http://schemas.microsoft.com/office/drawing/2014/main" id="{6B6393D1-1999-2643-8602-17E79A339E48}"/>
              </a:ext>
            </a:extLst>
          </p:cNvPr>
          <p:cNvSpPr txBox="1"/>
          <p:nvPr/>
        </p:nvSpPr>
        <p:spPr>
          <a:xfrm>
            <a:off x="4331699" y="745437"/>
            <a:ext cx="1498259" cy="300210"/>
          </a:xfrm>
          <a:prstGeom prst="rect">
            <a:avLst/>
          </a:prstGeom>
          <a:noFill/>
        </p:spPr>
        <p:txBody>
          <a:bodyPr wrap="square" rtlCol="0">
            <a:spAutoFit/>
          </a:bodyPr>
          <a:lstStyle/>
          <a:p>
            <a:r>
              <a:rPr lang="en-GB" sz="1351" b="1" dirty="0">
                <a:solidFill>
                  <a:srgbClr val="00B050"/>
                </a:solidFill>
              </a:rPr>
              <a:t>Asymmetric </a:t>
            </a:r>
            <a:r>
              <a:rPr lang="en-GB" sz="1351" b="1" dirty="0"/>
              <a:t>&amp; </a:t>
            </a:r>
            <a:r>
              <a:rPr lang="en-GB" sz="1351" b="1" dirty="0">
                <a:solidFill>
                  <a:srgbClr val="00B050"/>
                </a:solidFill>
              </a:rPr>
              <a:t> </a:t>
            </a:r>
          </a:p>
        </p:txBody>
      </p:sp>
      <p:sp>
        <p:nvSpPr>
          <p:cNvPr id="268" name="TextBox 267">
            <a:extLst>
              <a:ext uri="{FF2B5EF4-FFF2-40B4-BE49-F238E27FC236}">
                <a16:creationId xmlns:a16="http://schemas.microsoft.com/office/drawing/2014/main" id="{BB80D33E-DF09-6B4D-A5CF-7464F73ADD11}"/>
              </a:ext>
            </a:extLst>
          </p:cNvPr>
          <p:cNvSpPr txBox="1"/>
          <p:nvPr/>
        </p:nvSpPr>
        <p:spPr>
          <a:xfrm>
            <a:off x="8245436" y="745437"/>
            <a:ext cx="1273080" cy="300210"/>
          </a:xfrm>
          <a:prstGeom prst="rect">
            <a:avLst/>
          </a:prstGeom>
          <a:noFill/>
        </p:spPr>
        <p:txBody>
          <a:bodyPr wrap="square" rtlCol="0">
            <a:spAutoFit/>
          </a:bodyPr>
          <a:lstStyle/>
          <a:p>
            <a:r>
              <a:rPr lang="en-GB" sz="1351" dirty="0">
                <a:solidFill>
                  <a:srgbClr val="FF0000"/>
                </a:solidFill>
              </a:rPr>
              <a:t>Symmetric </a:t>
            </a:r>
            <a:r>
              <a:rPr lang="en-GB" sz="1351" dirty="0"/>
              <a:t>&amp;</a:t>
            </a:r>
            <a:endParaRPr lang="en-GB" sz="1351" dirty="0">
              <a:solidFill>
                <a:srgbClr val="FF0000"/>
              </a:solidFill>
            </a:endParaRPr>
          </a:p>
        </p:txBody>
      </p:sp>
      <p:sp>
        <p:nvSpPr>
          <p:cNvPr id="123" name="TextBox 122">
            <a:extLst>
              <a:ext uri="{FF2B5EF4-FFF2-40B4-BE49-F238E27FC236}">
                <a16:creationId xmlns:a16="http://schemas.microsoft.com/office/drawing/2014/main" id="{6DE74E9A-94B4-C041-A6F3-F5AF4754BF6D}"/>
              </a:ext>
            </a:extLst>
          </p:cNvPr>
          <p:cNvSpPr txBox="1"/>
          <p:nvPr/>
        </p:nvSpPr>
        <p:spPr>
          <a:xfrm>
            <a:off x="5371290" y="744040"/>
            <a:ext cx="2266671" cy="300210"/>
          </a:xfrm>
          <a:prstGeom prst="rect">
            <a:avLst/>
          </a:prstGeom>
          <a:noFill/>
        </p:spPr>
        <p:txBody>
          <a:bodyPr wrap="square" rtlCol="0">
            <a:spAutoFit/>
          </a:bodyPr>
          <a:lstStyle/>
          <a:p>
            <a:r>
              <a:rPr lang="en-GB" sz="1351" dirty="0">
                <a:solidFill>
                  <a:srgbClr val="FFC000"/>
                </a:solidFill>
              </a:rPr>
              <a:t>Geographic </a:t>
            </a:r>
            <a:r>
              <a:rPr lang="en-GB" sz="1351" dirty="0"/>
              <a:t>diversification</a:t>
            </a:r>
            <a:endParaRPr lang="en-GB" sz="1351" dirty="0">
              <a:solidFill>
                <a:srgbClr val="FFC000"/>
              </a:solidFill>
            </a:endParaRPr>
          </a:p>
        </p:txBody>
      </p:sp>
      <p:sp>
        <p:nvSpPr>
          <p:cNvPr id="124" name="TextBox 123">
            <a:extLst>
              <a:ext uri="{FF2B5EF4-FFF2-40B4-BE49-F238E27FC236}">
                <a16:creationId xmlns:a16="http://schemas.microsoft.com/office/drawing/2014/main" id="{E3DDD176-F238-1F48-BF59-01749CF4D231}"/>
              </a:ext>
            </a:extLst>
          </p:cNvPr>
          <p:cNvSpPr txBox="1"/>
          <p:nvPr/>
        </p:nvSpPr>
        <p:spPr>
          <a:xfrm>
            <a:off x="9177186" y="744040"/>
            <a:ext cx="2266671" cy="300210"/>
          </a:xfrm>
          <a:prstGeom prst="rect">
            <a:avLst/>
          </a:prstGeom>
          <a:noFill/>
        </p:spPr>
        <p:txBody>
          <a:bodyPr wrap="square" rtlCol="0">
            <a:spAutoFit/>
          </a:bodyPr>
          <a:lstStyle/>
          <a:p>
            <a:r>
              <a:rPr lang="en-GB" sz="1351" dirty="0">
                <a:solidFill>
                  <a:srgbClr val="FFC000"/>
                </a:solidFill>
              </a:rPr>
              <a:t>Geographic </a:t>
            </a:r>
            <a:r>
              <a:rPr lang="en-GB" sz="1351" dirty="0"/>
              <a:t>diversification</a:t>
            </a:r>
            <a:endParaRPr lang="en-GB" sz="1351" dirty="0">
              <a:solidFill>
                <a:srgbClr val="FFC000"/>
              </a:solidFill>
            </a:endParaRPr>
          </a:p>
        </p:txBody>
      </p:sp>
      <p:pic>
        <p:nvPicPr>
          <p:cNvPr id="6" name="Picture 5" descr="Shape, square&#10;&#10;Description automatically generated">
            <a:extLst>
              <a:ext uri="{FF2B5EF4-FFF2-40B4-BE49-F238E27FC236}">
                <a16:creationId xmlns:a16="http://schemas.microsoft.com/office/drawing/2014/main" id="{AA8E2AFB-314F-744C-9504-95915FFFDB63}"/>
              </a:ext>
            </a:extLst>
          </p:cNvPr>
          <p:cNvPicPr>
            <a:picLocks noChangeAspect="1"/>
          </p:cNvPicPr>
          <p:nvPr/>
        </p:nvPicPr>
        <p:blipFill>
          <a:blip r:embed="rId7">
            <a:alphaModFix amt="17000"/>
          </a:blip>
          <a:stretch>
            <a:fillRect/>
          </a:stretch>
        </p:blipFill>
        <p:spPr>
          <a:xfrm>
            <a:off x="4262838" y="742643"/>
            <a:ext cx="3774665" cy="6113959"/>
          </a:xfrm>
          <a:prstGeom prst="rect">
            <a:avLst/>
          </a:prstGeom>
        </p:spPr>
      </p:pic>
    </p:spTree>
    <p:extLst>
      <p:ext uri="{BB962C8B-B14F-4D97-AF65-F5344CB8AC3E}">
        <p14:creationId xmlns:p14="http://schemas.microsoft.com/office/powerpoint/2010/main" val="2430741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5098B6-80D7-1A4E-A9F0-FC1A291C6307}"/>
              </a:ext>
            </a:extLst>
          </p:cNvPr>
          <p:cNvSpPr/>
          <p:nvPr/>
        </p:nvSpPr>
        <p:spPr>
          <a:xfrm>
            <a:off x="0" y="667124"/>
            <a:ext cx="12192000" cy="6190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7" name="Group 106">
            <a:extLst>
              <a:ext uri="{FF2B5EF4-FFF2-40B4-BE49-F238E27FC236}">
                <a16:creationId xmlns:a16="http://schemas.microsoft.com/office/drawing/2014/main" id="{56212FDE-A0F4-3945-BA5F-97BAA202DC84}"/>
              </a:ext>
            </a:extLst>
          </p:cNvPr>
          <p:cNvGrpSpPr/>
          <p:nvPr/>
        </p:nvGrpSpPr>
        <p:grpSpPr>
          <a:xfrm>
            <a:off x="96160" y="3547388"/>
            <a:ext cx="10958832" cy="1056000"/>
            <a:chOff x="616583" y="4764816"/>
            <a:chExt cx="10958832" cy="1056000"/>
          </a:xfrm>
        </p:grpSpPr>
        <p:grpSp>
          <p:nvGrpSpPr>
            <p:cNvPr id="10" name="Group 9">
              <a:extLst>
                <a:ext uri="{FF2B5EF4-FFF2-40B4-BE49-F238E27FC236}">
                  <a16:creationId xmlns:a16="http://schemas.microsoft.com/office/drawing/2014/main" id="{9BA170C7-812E-1B4B-939D-1E11CACFE738}"/>
                </a:ext>
              </a:extLst>
            </p:cNvPr>
            <p:cNvGrpSpPr/>
            <p:nvPr/>
          </p:nvGrpSpPr>
          <p:grpSpPr>
            <a:xfrm>
              <a:off x="616583" y="4764816"/>
              <a:ext cx="10958832" cy="1056000"/>
              <a:chOff x="515413" y="1915017"/>
              <a:chExt cx="10958832" cy="1020505"/>
            </a:xfrm>
          </p:grpSpPr>
          <p:pic>
            <p:nvPicPr>
              <p:cNvPr id="4" name="Picture 3">
                <a:extLst>
                  <a:ext uri="{FF2B5EF4-FFF2-40B4-BE49-F238E27FC236}">
                    <a16:creationId xmlns:a16="http://schemas.microsoft.com/office/drawing/2014/main" id="{D0EFFFA6-A909-6546-9337-D47D683E0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13" y="1915017"/>
                <a:ext cx="10958832" cy="1020505"/>
              </a:xfrm>
              <a:prstGeom prst="rect">
                <a:avLst/>
              </a:prstGeom>
              <a:solidFill>
                <a:schemeClr val="tx1"/>
              </a:solidFill>
              <a:ln w="9525">
                <a:solidFill>
                  <a:schemeClr val="tx1"/>
                </a:solidFill>
              </a:ln>
            </p:spPr>
          </p:pic>
          <p:sp>
            <p:nvSpPr>
              <p:cNvPr id="6" name="Rectangle 5">
                <a:extLst>
                  <a:ext uri="{FF2B5EF4-FFF2-40B4-BE49-F238E27FC236}">
                    <a16:creationId xmlns:a16="http://schemas.microsoft.com/office/drawing/2014/main" id="{4DEC3EEE-247F-7045-BBDF-4B3A8D63AA50}"/>
                  </a:ext>
                </a:extLst>
              </p:cNvPr>
              <p:cNvSpPr/>
              <p:nvPr/>
            </p:nvSpPr>
            <p:spPr>
              <a:xfrm>
                <a:off x="7124317" y="2007736"/>
                <a:ext cx="1165683" cy="876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grpSp>
        <p:pic>
          <p:nvPicPr>
            <p:cNvPr id="103" name="Picture 102" descr="A picture containing furniture, file&#10;&#10;Description automatically generated">
              <a:extLst>
                <a:ext uri="{FF2B5EF4-FFF2-40B4-BE49-F238E27FC236}">
                  <a16:creationId xmlns:a16="http://schemas.microsoft.com/office/drawing/2014/main" id="{92F63D1A-1B21-2540-9458-A5EF64B35770}"/>
                </a:ext>
              </a:extLst>
            </p:cNvPr>
            <p:cNvPicPr>
              <a:picLocks noChangeAspect="1"/>
            </p:cNvPicPr>
            <p:nvPr/>
          </p:nvPicPr>
          <p:blipFill>
            <a:blip r:embed="rId4"/>
            <a:stretch>
              <a:fillRect/>
            </a:stretch>
          </p:blipFill>
          <p:spPr>
            <a:xfrm>
              <a:off x="8361191" y="4854666"/>
              <a:ext cx="1498600" cy="876300"/>
            </a:xfrm>
            <a:prstGeom prst="rect">
              <a:avLst/>
            </a:prstGeom>
          </p:spPr>
        </p:pic>
      </p:grpSp>
      <p:sp>
        <p:nvSpPr>
          <p:cNvPr id="3" name="Oval 2">
            <a:extLst>
              <a:ext uri="{FF2B5EF4-FFF2-40B4-BE49-F238E27FC236}">
                <a16:creationId xmlns:a16="http://schemas.microsoft.com/office/drawing/2014/main" id="{28BB04FF-9F53-F141-92A9-5BBC4D575606}"/>
              </a:ext>
            </a:extLst>
          </p:cNvPr>
          <p:cNvSpPr/>
          <p:nvPr/>
        </p:nvSpPr>
        <p:spPr>
          <a:xfrm>
            <a:off x="3288013" y="4056455"/>
            <a:ext cx="276447" cy="29771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1" name="Oval 80">
            <a:extLst>
              <a:ext uri="{FF2B5EF4-FFF2-40B4-BE49-F238E27FC236}">
                <a16:creationId xmlns:a16="http://schemas.microsoft.com/office/drawing/2014/main" id="{857A7DFE-749B-E84C-A344-42C0831A4DA0}"/>
              </a:ext>
            </a:extLst>
          </p:cNvPr>
          <p:cNvSpPr/>
          <p:nvPr/>
        </p:nvSpPr>
        <p:spPr>
          <a:xfrm>
            <a:off x="2858761" y="4063181"/>
            <a:ext cx="276447" cy="29771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Oval 4">
            <a:extLst>
              <a:ext uri="{FF2B5EF4-FFF2-40B4-BE49-F238E27FC236}">
                <a16:creationId xmlns:a16="http://schemas.microsoft.com/office/drawing/2014/main" id="{A3BFD5C9-C6C7-C64B-A1E1-FAA74E15DD25}"/>
              </a:ext>
            </a:extLst>
          </p:cNvPr>
          <p:cNvSpPr/>
          <p:nvPr/>
        </p:nvSpPr>
        <p:spPr>
          <a:xfrm>
            <a:off x="2968223" y="4193910"/>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7" name="Oval 86">
            <a:extLst>
              <a:ext uri="{FF2B5EF4-FFF2-40B4-BE49-F238E27FC236}">
                <a16:creationId xmlns:a16="http://schemas.microsoft.com/office/drawing/2014/main" id="{5BE72B58-704E-884F-9925-A498A0DA63D9}"/>
              </a:ext>
            </a:extLst>
          </p:cNvPr>
          <p:cNvSpPr/>
          <p:nvPr/>
        </p:nvSpPr>
        <p:spPr>
          <a:xfrm>
            <a:off x="3397070" y="4186815"/>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Rectangle 6">
            <a:extLst>
              <a:ext uri="{FF2B5EF4-FFF2-40B4-BE49-F238E27FC236}">
                <a16:creationId xmlns:a16="http://schemas.microsoft.com/office/drawing/2014/main" id="{4E060428-73CA-CD40-BDB1-E528537C1C65}"/>
              </a:ext>
            </a:extLst>
          </p:cNvPr>
          <p:cNvSpPr/>
          <p:nvPr/>
        </p:nvSpPr>
        <p:spPr>
          <a:xfrm>
            <a:off x="425666" y="3830637"/>
            <a:ext cx="332249" cy="105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0" name="Rectangle 89">
            <a:extLst>
              <a:ext uri="{FF2B5EF4-FFF2-40B4-BE49-F238E27FC236}">
                <a16:creationId xmlns:a16="http://schemas.microsoft.com/office/drawing/2014/main" id="{2A6D3FF9-C50A-F240-8F57-B8616B9AFA5F}"/>
              </a:ext>
            </a:extLst>
          </p:cNvPr>
          <p:cNvSpPr/>
          <p:nvPr/>
        </p:nvSpPr>
        <p:spPr>
          <a:xfrm>
            <a:off x="982609" y="3823421"/>
            <a:ext cx="332249" cy="105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5" name="TextBox 124">
            <a:extLst>
              <a:ext uri="{FF2B5EF4-FFF2-40B4-BE49-F238E27FC236}">
                <a16:creationId xmlns:a16="http://schemas.microsoft.com/office/drawing/2014/main" id="{8CD6E9A0-72A9-904A-9271-0E188E46AD27}"/>
              </a:ext>
            </a:extLst>
          </p:cNvPr>
          <p:cNvSpPr txBox="1"/>
          <p:nvPr/>
        </p:nvSpPr>
        <p:spPr>
          <a:xfrm>
            <a:off x="345111" y="3623366"/>
            <a:ext cx="616903" cy="369332"/>
          </a:xfrm>
          <a:prstGeom prst="rect">
            <a:avLst/>
          </a:prstGeom>
          <a:noFill/>
        </p:spPr>
        <p:txBody>
          <a:bodyPr wrap="square" rtlCol="0">
            <a:spAutoFit/>
          </a:bodyPr>
          <a:lstStyle/>
          <a:p>
            <a:r>
              <a:rPr lang="en-US" sz="900" b="1" dirty="0">
                <a:solidFill>
                  <a:schemeClr val="bg1">
                    <a:lumMod val="50000"/>
                  </a:schemeClr>
                </a:solidFill>
              </a:rPr>
              <a:t>INPUT</a:t>
            </a:r>
          </a:p>
          <a:p>
            <a:r>
              <a:rPr lang="en-US" sz="900" b="1" dirty="0">
                <a:solidFill>
                  <a:schemeClr val="bg1">
                    <a:lumMod val="50000"/>
                  </a:schemeClr>
                </a:solidFill>
              </a:rPr>
              <a:t>  ANT</a:t>
            </a:r>
          </a:p>
        </p:txBody>
      </p:sp>
      <p:sp>
        <p:nvSpPr>
          <p:cNvPr id="88" name="TextBox 87">
            <a:extLst>
              <a:ext uri="{FF2B5EF4-FFF2-40B4-BE49-F238E27FC236}">
                <a16:creationId xmlns:a16="http://schemas.microsoft.com/office/drawing/2014/main" id="{2C3A8600-DDBE-B742-9804-678ACE8772DD}"/>
              </a:ext>
            </a:extLst>
          </p:cNvPr>
          <p:cNvSpPr txBox="1"/>
          <p:nvPr/>
        </p:nvSpPr>
        <p:spPr>
          <a:xfrm>
            <a:off x="789082" y="3616059"/>
            <a:ext cx="838881" cy="507831"/>
          </a:xfrm>
          <a:prstGeom prst="rect">
            <a:avLst/>
          </a:prstGeom>
          <a:noFill/>
        </p:spPr>
        <p:txBody>
          <a:bodyPr wrap="square" rtlCol="0">
            <a:spAutoFit/>
          </a:bodyPr>
          <a:lstStyle/>
          <a:p>
            <a:r>
              <a:rPr lang="en-US" sz="900" b="1" dirty="0">
                <a:solidFill>
                  <a:schemeClr val="bg1">
                    <a:lumMod val="50000"/>
                  </a:schemeClr>
                </a:solidFill>
              </a:rPr>
              <a:t>SIMULATED     </a:t>
            </a:r>
          </a:p>
          <a:p>
            <a:r>
              <a:rPr lang="en-US" sz="900" b="1" dirty="0">
                <a:solidFill>
                  <a:schemeClr val="bg1">
                    <a:lumMod val="50000"/>
                  </a:schemeClr>
                </a:solidFill>
              </a:rPr>
              <a:t>   OUTPUT</a:t>
            </a:r>
          </a:p>
          <a:p>
            <a:r>
              <a:rPr lang="en-US" sz="900" b="1" dirty="0">
                <a:solidFill>
                  <a:schemeClr val="bg1">
                    <a:lumMod val="50000"/>
                  </a:schemeClr>
                </a:solidFill>
              </a:rPr>
              <a:t>  </a:t>
            </a:r>
          </a:p>
        </p:txBody>
      </p:sp>
      <p:grpSp>
        <p:nvGrpSpPr>
          <p:cNvPr id="39" name="Group 38">
            <a:extLst>
              <a:ext uri="{FF2B5EF4-FFF2-40B4-BE49-F238E27FC236}">
                <a16:creationId xmlns:a16="http://schemas.microsoft.com/office/drawing/2014/main" id="{848A656A-9D38-6247-B834-977806B00E5F}"/>
              </a:ext>
            </a:extLst>
          </p:cNvPr>
          <p:cNvGrpSpPr/>
          <p:nvPr/>
        </p:nvGrpSpPr>
        <p:grpSpPr>
          <a:xfrm>
            <a:off x="96160" y="2302654"/>
            <a:ext cx="10958832" cy="1056001"/>
            <a:chOff x="616583" y="4764816"/>
            <a:chExt cx="10958832" cy="1056000"/>
          </a:xfrm>
        </p:grpSpPr>
        <p:grpSp>
          <p:nvGrpSpPr>
            <p:cNvPr id="40" name="Group 39">
              <a:extLst>
                <a:ext uri="{FF2B5EF4-FFF2-40B4-BE49-F238E27FC236}">
                  <a16:creationId xmlns:a16="http://schemas.microsoft.com/office/drawing/2014/main" id="{038A7381-DF6D-0247-9178-03B4AB383973}"/>
                </a:ext>
              </a:extLst>
            </p:cNvPr>
            <p:cNvGrpSpPr/>
            <p:nvPr/>
          </p:nvGrpSpPr>
          <p:grpSpPr>
            <a:xfrm>
              <a:off x="616583" y="4764816"/>
              <a:ext cx="10958832" cy="1056000"/>
              <a:chOff x="515413" y="1915017"/>
              <a:chExt cx="10958832" cy="1020505"/>
            </a:xfrm>
          </p:grpSpPr>
          <p:pic>
            <p:nvPicPr>
              <p:cNvPr id="84" name="Picture 83">
                <a:extLst>
                  <a:ext uri="{FF2B5EF4-FFF2-40B4-BE49-F238E27FC236}">
                    <a16:creationId xmlns:a16="http://schemas.microsoft.com/office/drawing/2014/main" id="{11EA68FC-117A-3548-8FB0-90EB1652E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13" y="1915017"/>
                <a:ext cx="10958832" cy="1020505"/>
              </a:xfrm>
              <a:prstGeom prst="rect">
                <a:avLst/>
              </a:prstGeom>
              <a:solidFill>
                <a:schemeClr val="tx1"/>
              </a:solidFill>
              <a:ln w="9525">
                <a:solidFill>
                  <a:schemeClr val="tx1"/>
                </a:solidFill>
              </a:ln>
            </p:spPr>
          </p:pic>
          <p:sp>
            <p:nvSpPr>
              <p:cNvPr id="85" name="Rectangle 84">
                <a:extLst>
                  <a:ext uri="{FF2B5EF4-FFF2-40B4-BE49-F238E27FC236}">
                    <a16:creationId xmlns:a16="http://schemas.microsoft.com/office/drawing/2014/main" id="{5E25D1E1-BDA0-6648-972A-64863E8A949C}"/>
                  </a:ext>
                </a:extLst>
              </p:cNvPr>
              <p:cNvSpPr/>
              <p:nvPr/>
            </p:nvSpPr>
            <p:spPr>
              <a:xfrm>
                <a:off x="1887792" y="1946106"/>
                <a:ext cx="7999087" cy="876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grpSp>
          <p:nvGrpSpPr>
            <p:cNvPr id="41" name="Group 40">
              <a:extLst>
                <a:ext uri="{FF2B5EF4-FFF2-40B4-BE49-F238E27FC236}">
                  <a16:creationId xmlns:a16="http://schemas.microsoft.com/office/drawing/2014/main" id="{2DB41153-6843-1B4C-8951-7F80AB4B372D}"/>
                </a:ext>
              </a:extLst>
            </p:cNvPr>
            <p:cNvGrpSpPr/>
            <p:nvPr/>
          </p:nvGrpSpPr>
          <p:grpSpPr>
            <a:xfrm>
              <a:off x="2743200" y="5258091"/>
              <a:ext cx="162046" cy="173715"/>
              <a:chOff x="2743201" y="4392062"/>
              <a:chExt cx="162046" cy="173715"/>
            </a:xfrm>
          </p:grpSpPr>
          <p:sp>
            <p:nvSpPr>
              <p:cNvPr id="82" name="Oval 81">
                <a:extLst>
                  <a:ext uri="{FF2B5EF4-FFF2-40B4-BE49-F238E27FC236}">
                    <a16:creationId xmlns:a16="http://schemas.microsoft.com/office/drawing/2014/main" id="{55EF4CEE-738E-4E41-AFA2-E7B39A1E84EE}"/>
                  </a:ext>
                </a:extLst>
              </p:cNvPr>
              <p:cNvSpPr/>
              <p:nvPr/>
            </p:nvSpPr>
            <p:spPr>
              <a:xfrm>
                <a:off x="2743201" y="4392062"/>
                <a:ext cx="162046" cy="17371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3" name="Oval 82">
                <a:extLst>
                  <a:ext uri="{FF2B5EF4-FFF2-40B4-BE49-F238E27FC236}">
                    <a16:creationId xmlns:a16="http://schemas.microsoft.com/office/drawing/2014/main" id="{FA9EA2CD-95D9-374C-9CF9-8E23303FDD96}"/>
                  </a:ext>
                </a:extLst>
              </p:cNvPr>
              <p:cNvSpPr/>
              <p:nvPr/>
            </p:nvSpPr>
            <p:spPr>
              <a:xfrm>
                <a:off x="2800476" y="4459129"/>
                <a:ext cx="45719" cy="457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grpSp>
          <p:nvGrpSpPr>
            <p:cNvPr id="42" name="Group 41">
              <a:extLst>
                <a:ext uri="{FF2B5EF4-FFF2-40B4-BE49-F238E27FC236}">
                  <a16:creationId xmlns:a16="http://schemas.microsoft.com/office/drawing/2014/main" id="{0AB5895E-B5BB-8647-B38E-CB09C541133F}"/>
                </a:ext>
              </a:extLst>
            </p:cNvPr>
            <p:cNvGrpSpPr/>
            <p:nvPr/>
          </p:nvGrpSpPr>
          <p:grpSpPr>
            <a:xfrm>
              <a:off x="3569978" y="5258090"/>
              <a:ext cx="162046" cy="173715"/>
              <a:chOff x="2743201" y="4392062"/>
              <a:chExt cx="162046" cy="173715"/>
            </a:xfrm>
          </p:grpSpPr>
          <p:sp>
            <p:nvSpPr>
              <p:cNvPr id="79" name="Oval 78">
                <a:extLst>
                  <a:ext uri="{FF2B5EF4-FFF2-40B4-BE49-F238E27FC236}">
                    <a16:creationId xmlns:a16="http://schemas.microsoft.com/office/drawing/2014/main" id="{D7415548-75AD-0A4F-99F4-8EC618A637EC}"/>
                  </a:ext>
                </a:extLst>
              </p:cNvPr>
              <p:cNvSpPr/>
              <p:nvPr/>
            </p:nvSpPr>
            <p:spPr>
              <a:xfrm>
                <a:off x="2743201" y="4392062"/>
                <a:ext cx="162046" cy="17371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0" name="Oval 79">
                <a:extLst>
                  <a:ext uri="{FF2B5EF4-FFF2-40B4-BE49-F238E27FC236}">
                    <a16:creationId xmlns:a16="http://schemas.microsoft.com/office/drawing/2014/main" id="{4B18FF80-6EBE-5E40-9F19-7BFAAF89A7D2}"/>
                  </a:ext>
                </a:extLst>
              </p:cNvPr>
              <p:cNvSpPr/>
              <p:nvPr/>
            </p:nvSpPr>
            <p:spPr>
              <a:xfrm>
                <a:off x="2800476" y="4459129"/>
                <a:ext cx="45719" cy="457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grpSp>
          <p:nvGrpSpPr>
            <p:cNvPr id="43" name="Group 42">
              <a:extLst>
                <a:ext uri="{FF2B5EF4-FFF2-40B4-BE49-F238E27FC236}">
                  <a16:creationId xmlns:a16="http://schemas.microsoft.com/office/drawing/2014/main" id="{A54573BA-9255-BF4B-B147-666FC343190F}"/>
                </a:ext>
              </a:extLst>
            </p:cNvPr>
            <p:cNvGrpSpPr/>
            <p:nvPr/>
          </p:nvGrpSpPr>
          <p:grpSpPr>
            <a:xfrm>
              <a:off x="4399526" y="5258089"/>
              <a:ext cx="162046" cy="173715"/>
              <a:chOff x="2743201" y="4392062"/>
              <a:chExt cx="162046" cy="173715"/>
            </a:xfrm>
          </p:grpSpPr>
          <p:sp>
            <p:nvSpPr>
              <p:cNvPr id="77" name="Oval 76">
                <a:extLst>
                  <a:ext uri="{FF2B5EF4-FFF2-40B4-BE49-F238E27FC236}">
                    <a16:creationId xmlns:a16="http://schemas.microsoft.com/office/drawing/2014/main" id="{FDDA606F-0EDC-4D46-BE4C-CE89FA3E8390}"/>
                  </a:ext>
                </a:extLst>
              </p:cNvPr>
              <p:cNvSpPr/>
              <p:nvPr/>
            </p:nvSpPr>
            <p:spPr>
              <a:xfrm>
                <a:off x="2743201" y="4392062"/>
                <a:ext cx="162046" cy="17371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8" name="Oval 77">
                <a:extLst>
                  <a:ext uri="{FF2B5EF4-FFF2-40B4-BE49-F238E27FC236}">
                    <a16:creationId xmlns:a16="http://schemas.microsoft.com/office/drawing/2014/main" id="{DFA21149-4070-5444-930C-62ECEB5C8DB6}"/>
                  </a:ext>
                </a:extLst>
              </p:cNvPr>
              <p:cNvSpPr/>
              <p:nvPr/>
            </p:nvSpPr>
            <p:spPr>
              <a:xfrm>
                <a:off x="2800476" y="4459129"/>
                <a:ext cx="45719" cy="457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44" name="TextBox 43">
              <a:extLst>
                <a:ext uri="{FF2B5EF4-FFF2-40B4-BE49-F238E27FC236}">
                  <a16:creationId xmlns:a16="http://schemas.microsoft.com/office/drawing/2014/main" id="{8D1EA991-3FD8-A944-BB8C-C1AFF6973F4F}"/>
                </a:ext>
              </a:extLst>
            </p:cNvPr>
            <p:cNvSpPr txBox="1"/>
            <p:nvPr/>
          </p:nvSpPr>
          <p:spPr>
            <a:xfrm>
              <a:off x="2538163" y="5030519"/>
              <a:ext cx="636255" cy="215444"/>
            </a:xfrm>
            <a:prstGeom prst="rect">
              <a:avLst/>
            </a:prstGeom>
            <a:noFill/>
          </p:spPr>
          <p:txBody>
            <a:bodyPr wrap="square" rtlCol="0">
              <a:spAutoFit/>
            </a:bodyPr>
            <a:lstStyle/>
            <a:p>
              <a:r>
                <a:rPr lang="en-US" sz="800" b="1" dirty="0"/>
                <a:t>    ANT-1</a:t>
              </a:r>
            </a:p>
          </p:txBody>
        </p:sp>
        <p:sp>
          <p:nvSpPr>
            <p:cNvPr id="68" name="TextBox 67">
              <a:extLst>
                <a:ext uri="{FF2B5EF4-FFF2-40B4-BE49-F238E27FC236}">
                  <a16:creationId xmlns:a16="http://schemas.microsoft.com/office/drawing/2014/main" id="{938160DF-AE31-9740-A6A0-E549FCBE3E10}"/>
                </a:ext>
              </a:extLst>
            </p:cNvPr>
            <p:cNvSpPr txBox="1"/>
            <p:nvPr/>
          </p:nvSpPr>
          <p:spPr>
            <a:xfrm>
              <a:off x="3353552" y="5034729"/>
              <a:ext cx="636255" cy="215444"/>
            </a:xfrm>
            <a:prstGeom prst="rect">
              <a:avLst/>
            </a:prstGeom>
            <a:noFill/>
          </p:spPr>
          <p:txBody>
            <a:bodyPr wrap="square" rtlCol="0">
              <a:spAutoFit/>
            </a:bodyPr>
            <a:lstStyle/>
            <a:p>
              <a:r>
                <a:rPr lang="en-US" sz="800" b="1" dirty="0"/>
                <a:t>    ANT-1</a:t>
              </a:r>
            </a:p>
          </p:txBody>
        </p:sp>
        <p:sp>
          <p:nvSpPr>
            <p:cNvPr id="69" name="TextBox 68">
              <a:extLst>
                <a:ext uri="{FF2B5EF4-FFF2-40B4-BE49-F238E27FC236}">
                  <a16:creationId xmlns:a16="http://schemas.microsoft.com/office/drawing/2014/main" id="{3EBA8ABF-255D-2942-8DB7-C0095846FF97}"/>
                </a:ext>
              </a:extLst>
            </p:cNvPr>
            <p:cNvSpPr txBox="1"/>
            <p:nvPr/>
          </p:nvSpPr>
          <p:spPr>
            <a:xfrm>
              <a:off x="4192310" y="5034476"/>
              <a:ext cx="636255" cy="215444"/>
            </a:xfrm>
            <a:prstGeom prst="rect">
              <a:avLst/>
            </a:prstGeom>
            <a:noFill/>
          </p:spPr>
          <p:txBody>
            <a:bodyPr wrap="square" rtlCol="0">
              <a:spAutoFit/>
            </a:bodyPr>
            <a:lstStyle/>
            <a:p>
              <a:r>
                <a:rPr lang="en-US" sz="800" b="1" dirty="0"/>
                <a:t>   ANT-2</a:t>
              </a:r>
            </a:p>
          </p:txBody>
        </p:sp>
        <p:sp>
          <p:nvSpPr>
            <p:cNvPr id="70" name="TextBox 69">
              <a:extLst>
                <a:ext uri="{FF2B5EF4-FFF2-40B4-BE49-F238E27FC236}">
                  <a16:creationId xmlns:a16="http://schemas.microsoft.com/office/drawing/2014/main" id="{97DAF858-0BBE-9842-8F59-F3DD6F3FFB21}"/>
                </a:ext>
              </a:extLst>
            </p:cNvPr>
            <p:cNvSpPr txBox="1"/>
            <p:nvPr/>
          </p:nvSpPr>
          <p:spPr>
            <a:xfrm>
              <a:off x="2505207" y="5431804"/>
              <a:ext cx="636255" cy="215444"/>
            </a:xfrm>
            <a:prstGeom prst="rect">
              <a:avLst/>
            </a:prstGeom>
            <a:noFill/>
          </p:spPr>
          <p:txBody>
            <a:bodyPr wrap="square" rtlCol="0">
              <a:spAutoFit/>
            </a:bodyPr>
            <a:lstStyle/>
            <a:p>
              <a:r>
                <a:rPr lang="en-US" sz="800" b="1" dirty="0"/>
                <a:t>PRIMARY</a:t>
              </a:r>
            </a:p>
          </p:txBody>
        </p:sp>
        <p:sp>
          <p:nvSpPr>
            <p:cNvPr id="71" name="TextBox 70">
              <a:extLst>
                <a:ext uri="{FF2B5EF4-FFF2-40B4-BE49-F238E27FC236}">
                  <a16:creationId xmlns:a16="http://schemas.microsoft.com/office/drawing/2014/main" id="{DE5665C8-0D5F-B34B-9DAA-C92064F893DE}"/>
                </a:ext>
              </a:extLst>
            </p:cNvPr>
            <p:cNvSpPr txBox="1"/>
            <p:nvPr/>
          </p:nvSpPr>
          <p:spPr>
            <a:xfrm>
              <a:off x="3279727" y="5435762"/>
              <a:ext cx="783903" cy="215444"/>
            </a:xfrm>
            <a:prstGeom prst="rect">
              <a:avLst/>
            </a:prstGeom>
            <a:noFill/>
          </p:spPr>
          <p:txBody>
            <a:bodyPr wrap="square" rtlCol="0">
              <a:spAutoFit/>
            </a:bodyPr>
            <a:lstStyle/>
            <a:p>
              <a:r>
                <a:rPr lang="en-US" sz="800" b="1" dirty="0"/>
                <a:t>SECONDARY</a:t>
              </a:r>
            </a:p>
          </p:txBody>
        </p:sp>
        <p:sp>
          <p:nvSpPr>
            <p:cNvPr id="72" name="TextBox 71">
              <a:extLst>
                <a:ext uri="{FF2B5EF4-FFF2-40B4-BE49-F238E27FC236}">
                  <a16:creationId xmlns:a16="http://schemas.microsoft.com/office/drawing/2014/main" id="{93E98F9E-974B-CE4B-9015-F4E09B5881AA}"/>
                </a:ext>
              </a:extLst>
            </p:cNvPr>
            <p:cNvSpPr txBox="1"/>
            <p:nvPr/>
          </p:nvSpPr>
          <p:spPr>
            <a:xfrm>
              <a:off x="4188351" y="5437455"/>
              <a:ext cx="598475" cy="215444"/>
            </a:xfrm>
            <a:prstGeom prst="rect">
              <a:avLst/>
            </a:prstGeom>
            <a:noFill/>
          </p:spPr>
          <p:txBody>
            <a:bodyPr wrap="square" rtlCol="0">
              <a:spAutoFit/>
            </a:bodyPr>
            <a:lstStyle/>
            <a:p>
              <a:r>
                <a:rPr lang="en-US" sz="800" b="1" dirty="0"/>
                <a:t>UNITARY</a:t>
              </a:r>
            </a:p>
          </p:txBody>
        </p:sp>
        <p:sp>
          <p:nvSpPr>
            <p:cNvPr id="73" name="TextBox 72">
              <a:extLst>
                <a:ext uri="{FF2B5EF4-FFF2-40B4-BE49-F238E27FC236}">
                  <a16:creationId xmlns:a16="http://schemas.microsoft.com/office/drawing/2014/main" id="{0B9B90BE-4E00-764C-9D62-5370502CD4EB}"/>
                </a:ext>
              </a:extLst>
            </p:cNvPr>
            <p:cNvSpPr txBox="1"/>
            <p:nvPr/>
          </p:nvSpPr>
          <p:spPr>
            <a:xfrm>
              <a:off x="807815" y="4885771"/>
              <a:ext cx="1359128" cy="215444"/>
            </a:xfrm>
            <a:prstGeom prst="rect">
              <a:avLst/>
            </a:prstGeom>
            <a:noFill/>
          </p:spPr>
          <p:txBody>
            <a:bodyPr wrap="square" rtlCol="0">
              <a:spAutoFit/>
            </a:bodyPr>
            <a:lstStyle/>
            <a:p>
              <a:r>
                <a:rPr lang="en-US" sz="800" b="1" dirty="0"/>
                <a:t>FILETERED     UNFILTERED </a:t>
              </a:r>
            </a:p>
          </p:txBody>
        </p:sp>
        <p:sp>
          <p:nvSpPr>
            <p:cNvPr id="74" name="TextBox 73">
              <a:extLst>
                <a:ext uri="{FF2B5EF4-FFF2-40B4-BE49-F238E27FC236}">
                  <a16:creationId xmlns:a16="http://schemas.microsoft.com/office/drawing/2014/main" id="{A5E2E7F9-7A35-1D4D-91F4-1254F7DA6450}"/>
                </a:ext>
              </a:extLst>
            </p:cNvPr>
            <p:cNvSpPr txBox="1"/>
            <p:nvPr/>
          </p:nvSpPr>
          <p:spPr>
            <a:xfrm>
              <a:off x="3348090" y="4819491"/>
              <a:ext cx="584371" cy="215444"/>
            </a:xfrm>
            <a:prstGeom prst="rect">
              <a:avLst/>
            </a:prstGeom>
            <a:noFill/>
          </p:spPr>
          <p:txBody>
            <a:bodyPr wrap="square" rtlCol="0">
              <a:spAutoFit/>
            </a:bodyPr>
            <a:lstStyle/>
            <a:p>
              <a:r>
                <a:rPr lang="en-US" sz="800" b="1" dirty="0"/>
                <a:t>RF INPUT</a:t>
              </a:r>
            </a:p>
          </p:txBody>
        </p:sp>
        <p:cxnSp>
          <p:nvCxnSpPr>
            <p:cNvPr id="75" name="Straight Connector 74">
              <a:extLst>
                <a:ext uri="{FF2B5EF4-FFF2-40B4-BE49-F238E27FC236}">
                  <a16:creationId xmlns:a16="http://schemas.microsoft.com/office/drawing/2014/main" id="{DBFAF0A8-47C3-854E-B3BC-F6BC2F095E03}"/>
                </a:ext>
              </a:extLst>
            </p:cNvPr>
            <p:cNvCxnSpPr>
              <a:cxnSpLocks/>
            </p:cNvCxnSpPr>
            <p:nvPr/>
          </p:nvCxnSpPr>
          <p:spPr>
            <a:xfrm flipV="1">
              <a:off x="3883300" y="4927212"/>
              <a:ext cx="945263" cy="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6" name="Picture 75" descr="A picture containing furniture, file&#10;&#10;Description automatically generated">
              <a:extLst>
                <a:ext uri="{FF2B5EF4-FFF2-40B4-BE49-F238E27FC236}">
                  <a16:creationId xmlns:a16="http://schemas.microsoft.com/office/drawing/2014/main" id="{AA3D74C7-3E6E-B840-B15A-24D0DCB40DE2}"/>
                </a:ext>
              </a:extLst>
            </p:cNvPr>
            <p:cNvPicPr>
              <a:picLocks noChangeAspect="1"/>
            </p:cNvPicPr>
            <p:nvPr/>
          </p:nvPicPr>
          <p:blipFill>
            <a:blip r:embed="rId4"/>
            <a:stretch>
              <a:fillRect/>
            </a:stretch>
          </p:blipFill>
          <p:spPr>
            <a:xfrm>
              <a:off x="8381535" y="4854666"/>
              <a:ext cx="1498600" cy="876300"/>
            </a:xfrm>
            <a:prstGeom prst="rect">
              <a:avLst/>
            </a:prstGeom>
          </p:spPr>
        </p:pic>
      </p:grpSp>
      <p:pic>
        <p:nvPicPr>
          <p:cNvPr id="86" name="Picture 85">
            <a:extLst>
              <a:ext uri="{FF2B5EF4-FFF2-40B4-BE49-F238E27FC236}">
                <a16:creationId xmlns:a16="http://schemas.microsoft.com/office/drawing/2014/main" id="{39B655CD-314F-214B-A9EA-EA891AED8D55}"/>
              </a:ext>
            </a:extLst>
          </p:cNvPr>
          <p:cNvPicPr>
            <a:picLocks noChangeAspect="1"/>
          </p:cNvPicPr>
          <p:nvPr/>
        </p:nvPicPr>
        <p:blipFill>
          <a:blip r:embed="rId5"/>
          <a:stretch>
            <a:fillRect/>
          </a:stretch>
        </p:blipFill>
        <p:spPr>
          <a:xfrm>
            <a:off x="1581093" y="799104"/>
            <a:ext cx="1028700" cy="1295400"/>
          </a:xfrm>
          <a:prstGeom prst="rect">
            <a:avLst/>
          </a:prstGeom>
        </p:spPr>
      </p:pic>
      <p:pic>
        <p:nvPicPr>
          <p:cNvPr id="89" name="Picture 88">
            <a:extLst>
              <a:ext uri="{FF2B5EF4-FFF2-40B4-BE49-F238E27FC236}">
                <a16:creationId xmlns:a16="http://schemas.microsoft.com/office/drawing/2014/main" id="{BF3EAD69-5F6D-0540-9FE1-D3986C9EE146}"/>
              </a:ext>
            </a:extLst>
          </p:cNvPr>
          <p:cNvPicPr>
            <a:picLocks noChangeAspect="1"/>
          </p:cNvPicPr>
          <p:nvPr/>
        </p:nvPicPr>
        <p:blipFill>
          <a:blip r:embed="rId5"/>
          <a:stretch>
            <a:fillRect/>
          </a:stretch>
        </p:blipFill>
        <p:spPr>
          <a:xfrm>
            <a:off x="2914559" y="823433"/>
            <a:ext cx="1028700" cy="1295400"/>
          </a:xfrm>
          <a:prstGeom prst="rect">
            <a:avLst/>
          </a:prstGeom>
        </p:spPr>
      </p:pic>
      <p:sp>
        <p:nvSpPr>
          <p:cNvPr id="9" name="TextBox 8">
            <a:extLst>
              <a:ext uri="{FF2B5EF4-FFF2-40B4-BE49-F238E27FC236}">
                <a16:creationId xmlns:a16="http://schemas.microsoft.com/office/drawing/2014/main" id="{F31FD24E-F7C2-294E-A3D6-06FC403E3C08}"/>
              </a:ext>
            </a:extLst>
          </p:cNvPr>
          <p:cNvSpPr txBox="1"/>
          <p:nvPr/>
        </p:nvSpPr>
        <p:spPr>
          <a:xfrm>
            <a:off x="2253847" y="1410768"/>
            <a:ext cx="1428751" cy="300210"/>
          </a:xfrm>
          <a:prstGeom prst="rect">
            <a:avLst/>
          </a:prstGeom>
          <a:noFill/>
        </p:spPr>
        <p:txBody>
          <a:bodyPr wrap="square" rtlCol="0">
            <a:spAutoFit/>
          </a:bodyPr>
          <a:lstStyle/>
          <a:p>
            <a:r>
              <a:rPr lang="en-US" sz="1351" dirty="0"/>
              <a:t>Min 15cm</a:t>
            </a:r>
          </a:p>
        </p:txBody>
      </p:sp>
      <p:sp>
        <p:nvSpPr>
          <p:cNvPr id="11" name="Up-down Arrow 10">
            <a:extLst>
              <a:ext uri="{FF2B5EF4-FFF2-40B4-BE49-F238E27FC236}">
                <a16:creationId xmlns:a16="http://schemas.microsoft.com/office/drawing/2014/main" id="{033E03DD-F348-5846-852A-F9958B7E14F8}"/>
              </a:ext>
            </a:extLst>
          </p:cNvPr>
          <p:cNvSpPr/>
          <p:nvPr/>
        </p:nvSpPr>
        <p:spPr>
          <a:xfrm>
            <a:off x="489059" y="2895023"/>
            <a:ext cx="222039" cy="802607"/>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nvGrpSpPr>
          <p:cNvPr id="13" name="Group 12">
            <a:extLst>
              <a:ext uri="{FF2B5EF4-FFF2-40B4-BE49-F238E27FC236}">
                <a16:creationId xmlns:a16="http://schemas.microsoft.com/office/drawing/2014/main" id="{94297008-8A4F-C544-AAC6-A4A097862A0B}"/>
              </a:ext>
            </a:extLst>
          </p:cNvPr>
          <p:cNvGrpSpPr/>
          <p:nvPr/>
        </p:nvGrpSpPr>
        <p:grpSpPr>
          <a:xfrm>
            <a:off x="510698" y="4785115"/>
            <a:ext cx="11170605" cy="2050403"/>
            <a:chOff x="616583" y="4744576"/>
            <a:chExt cx="11170605" cy="2050402"/>
          </a:xfrm>
        </p:grpSpPr>
        <p:pic>
          <p:nvPicPr>
            <p:cNvPr id="91" name="Picture 90">
              <a:extLst>
                <a:ext uri="{FF2B5EF4-FFF2-40B4-BE49-F238E27FC236}">
                  <a16:creationId xmlns:a16="http://schemas.microsoft.com/office/drawing/2014/main" id="{289298BA-7A1F-0041-9DC0-239B224BF2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583" y="4744576"/>
              <a:ext cx="11170605" cy="2050402"/>
            </a:xfrm>
            <a:prstGeom prst="rect">
              <a:avLst/>
            </a:prstGeom>
          </p:spPr>
        </p:pic>
        <p:sp>
          <p:nvSpPr>
            <p:cNvPr id="92" name="Rectangle 91">
              <a:extLst>
                <a:ext uri="{FF2B5EF4-FFF2-40B4-BE49-F238E27FC236}">
                  <a16:creationId xmlns:a16="http://schemas.microsoft.com/office/drawing/2014/main" id="{4EF89D66-478C-244C-BD3A-717DE7470E06}"/>
                </a:ext>
              </a:extLst>
            </p:cNvPr>
            <p:cNvSpPr/>
            <p:nvPr/>
          </p:nvSpPr>
          <p:spPr>
            <a:xfrm>
              <a:off x="1049459" y="5056973"/>
              <a:ext cx="1696710" cy="587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3" name="Rectangle 92">
              <a:extLst>
                <a:ext uri="{FF2B5EF4-FFF2-40B4-BE49-F238E27FC236}">
                  <a16:creationId xmlns:a16="http://schemas.microsoft.com/office/drawing/2014/main" id="{ABA3A739-82C9-FE4E-A11E-52A19BEE4954}"/>
                </a:ext>
              </a:extLst>
            </p:cNvPr>
            <p:cNvSpPr/>
            <p:nvPr/>
          </p:nvSpPr>
          <p:spPr>
            <a:xfrm>
              <a:off x="4837577" y="5008671"/>
              <a:ext cx="1696710"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4" name="Rectangle 93">
              <a:extLst>
                <a:ext uri="{FF2B5EF4-FFF2-40B4-BE49-F238E27FC236}">
                  <a16:creationId xmlns:a16="http://schemas.microsoft.com/office/drawing/2014/main" id="{64A11475-2C65-734B-A677-1057D5EB2268}"/>
                </a:ext>
              </a:extLst>
            </p:cNvPr>
            <p:cNvSpPr/>
            <p:nvPr/>
          </p:nvSpPr>
          <p:spPr>
            <a:xfrm>
              <a:off x="6723758" y="5019304"/>
              <a:ext cx="1686498" cy="631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5" name="Rectangle 94">
              <a:extLst>
                <a:ext uri="{FF2B5EF4-FFF2-40B4-BE49-F238E27FC236}">
                  <a16:creationId xmlns:a16="http://schemas.microsoft.com/office/drawing/2014/main" id="{2DFB8453-1D66-A34C-B3CE-B7547BB7431B}"/>
                </a:ext>
              </a:extLst>
            </p:cNvPr>
            <p:cNvSpPr/>
            <p:nvPr/>
          </p:nvSpPr>
          <p:spPr>
            <a:xfrm>
              <a:off x="2918468" y="5067606"/>
              <a:ext cx="1696710" cy="576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6" name="Rectangle 95">
              <a:extLst>
                <a:ext uri="{FF2B5EF4-FFF2-40B4-BE49-F238E27FC236}">
                  <a16:creationId xmlns:a16="http://schemas.microsoft.com/office/drawing/2014/main" id="{72811598-BCD8-3540-B2B0-51CAB86D5BDD}"/>
                </a:ext>
              </a:extLst>
            </p:cNvPr>
            <p:cNvSpPr/>
            <p:nvPr/>
          </p:nvSpPr>
          <p:spPr>
            <a:xfrm>
              <a:off x="8644740" y="5026426"/>
              <a:ext cx="878814" cy="1574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99" name="Up-down Arrow 98">
            <a:extLst>
              <a:ext uri="{FF2B5EF4-FFF2-40B4-BE49-F238E27FC236}">
                <a16:creationId xmlns:a16="http://schemas.microsoft.com/office/drawing/2014/main" id="{C64B3ACF-6F8B-D643-B1DA-AF69AC234B0F}"/>
              </a:ext>
            </a:extLst>
          </p:cNvPr>
          <p:cNvSpPr/>
          <p:nvPr/>
        </p:nvSpPr>
        <p:spPr>
          <a:xfrm>
            <a:off x="1017383" y="4236173"/>
            <a:ext cx="271808" cy="1832183"/>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02" name="Straight Connector 101">
            <a:extLst>
              <a:ext uri="{FF2B5EF4-FFF2-40B4-BE49-F238E27FC236}">
                <a16:creationId xmlns:a16="http://schemas.microsoft.com/office/drawing/2014/main" id="{C2E29265-168A-0D48-B4B2-23B8012EB07C}"/>
              </a:ext>
            </a:extLst>
          </p:cNvPr>
          <p:cNvCxnSpPr>
            <a:cxnSpLocks/>
          </p:cNvCxnSpPr>
          <p:nvPr/>
        </p:nvCxnSpPr>
        <p:spPr>
          <a:xfrm flipV="1">
            <a:off x="1931566" y="2474027"/>
            <a:ext cx="945263" cy="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D7EBBB3-A0B7-7547-B628-C88BFEFDE1D9}"/>
              </a:ext>
            </a:extLst>
          </p:cNvPr>
          <p:cNvCxnSpPr>
            <a:cxnSpLocks/>
          </p:cNvCxnSpPr>
          <p:nvPr/>
        </p:nvCxnSpPr>
        <p:spPr>
          <a:xfrm flipH="1">
            <a:off x="2090761" y="1411710"/>
            <a:ext cx="31647" cy="147106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FF76A08-F924-3A47-AC76-F3D74DF82D4E}"/>
              </a:ext>
            </a:extLst>
          </p:cNvPr>
          <p:cNvCxnSpPr>
            <a:cxnSpLocks/>
          </p:cNvCxnSpPr>
          <p:nvPr/>
        </p:nvCxnSpPr>
        <p:spPr>
          <a:xfrm flipH="1">
            <a:off x="3426030" y="1475655"/>
            <a:ext cx="21061" cy="143305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9F2E68E-A569-9546-8F1E-23431EE2F964}"/>
              </a:ext>
            </a:extLst>
          </p:cNvPr>
          <p:cNvCxnSpPr>
            <a:cxnSpLocks/>
          </p:cNvCxnSpPr>
          <p:nvPr/>
        </p:nvCxnSpPr>
        <p:spPr>
          <a:xfrm flipH="1" flipV="1">
            <a:off x="3175306" y="2897952"/>
            <a:ext cx="271785" cy="1075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FB67125-C53C-294F-B291-046751760FA5}"/>
              </a:ext>
            </a:extLst>
          </p:cNvPr>
          <p:cNvCxnSpPr>
            <a:cxnSpLocks/>
            <a:stCxn id="83" idx="6"/>
          </p:cNvCxnSpPr>
          <p:nvPr/>
        </p:nvCxnSpPr>
        <p:spPr>
          <a:xfrm flipH="1">
            <a:off x="2119239" y="2885851"/>
            <a:ext cx="206533" cy="1210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C8839F5-827B-094D-BF11-FC8209F6B3E3}"/>
              </a:ext>
            </a:extLst>
          </p:cNvPr>
          <p:cNvSpPr/>
          <p:nvPr/>
        </p:nvSpPr>
        <p:spPr>
          <a:xfrm>
            <a:off x="4557257" y="1211725"/>
            <a:ext cx="943455" cy="427851"/>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solidFill>
                  <a:schemeClr val="bg1"/>
                </a:solidFill>
              </a:rPr>
              <a:t>LEVEL 1</a:t>
            </a:r>
          </a:p>
        </p:txBody>
      </p:sp>
      <p:sp>
        <p:nvSpPr>
          <p:cNvPr id="112" name="Rectangle 111">
            <a:extLst>
              <a:ext uri="{FF2B5EF4-FFF2-40B4-BE49-F238E27FC236}">
                <a16:creationId xmlns:a16="http://schemas.microsoft.com/office/drawing/2014/main" id="{2C485BDF-3FEA-7D4A-8989-3AF631EE036D}"/>
              </a:ext>
            </a:extLst>
          </p:cNvPr>
          <p:cNvSpPr/>
          <p:nvPr/>
        </p:nvSpPr>
        <p:spPr>
          <a:xfrm>
            <a:off x="4557257" y="2669824"/>
            <a:ext cx="943455" cy="427851"/>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solidFill>
                  <a:schemeClr val="bg1"/>
                </a:solidFill>
              </a:rPr>
              <a:t>LEVEL 2</a:t>
            </a:r>
          </a:p>
        </p:txBody>
      </p:sp>
      <p:pic>
        <p:nvPicPr>
          <p:cNvPr id="114" name="Picture 113">
            <a:extLst>
              <a:ext uri="{FF2B5EF4-FFF2-40B4-BE49-F238E27FC236}">
                <a16:creationId xmlns:a16="http://schemas.microsoft.com/office/drawing/2014/main" id="{9527764C-3075-664E-89F3-40600E495034}"/>
              </a:ext>
            </a:extLst>
          </p:cNvPr>
          <p:cNvPicPr>
            <a:picLocks noChangeAspect="1"/>
          </p:cNvPicPr>
          <p:nvPr/>
        </p:nvPicPr>
        <p:blipFill>
          <a:blip r:embed="rId7"/>
          <a:stretch>
            <a:fillRect/>
          </a:stretch>
        </p:blipFill>
        <p:spPr>
          <a:xfrm>
            <a:off x="10992442" y="667124"/>
            <a:ext cx="1199559" cy="1355057"/>
          </a:xfrm>
          <a:prstGeom prst="rect">
            <a:avLst/>
          </a:prstGeom>
        </p:spPr>
      </p:pic>
      <p:sp>
        <p:nvSpPr>
          <p:cNvPr id="30" name="TextBox 29">
            <a:extLst>
              <a:ext uri="{FF2B5EF4-FFF2-40B4-BE49-F238E27FC236}">
                <a16:creationId xmlns:a16="http://schemas.microsoft.com/office/drawing/2014/main" id="{7FF6E6EF-4B61-4D4F-B09E-BDB71348A48C}"/>
              </a:ext>
            </a:extLst>
          </p:cNvPr>
          <p:cNvSpPr txBox="1"/>
          <p:nvPr/>
        </p:nvSpPr>
        <p:spPr>
          <a:xfrm>
            <a:off x="2300563" y="626033"/>
            <a:ext cx="1380899" cy="300210"/>
          </a:xfrm>
          <a:prstGeom prst="rect">
            <a:avLst/>
          </a:prstGeom>
          <a:noFill/>
        </p:spPr>
        <p:txBody>
          <a:bodyPr wrap="square" rtlCol="0">
            <a:spAutoFit/>
          </a:bodyPr>
          <a:lstStyle/>
          <a:p>
            <a:r>
              <a:rPr lang="en-US" sz="1351" dirty="0">
                <a:solidFill>
                  <a:srgbClr val="FFC000"/>
                </a:solidFill>
              </a:rPr>
              <a:t>RF 1.5 GHz</a:t>
            </a:r>
          </a:p>
        </p:txBody>
      </p:sp>
      <p:sp>
        <p:nvSpPr>
          <p:cNvPr id="121" name="Rectangle 120">
            <a:extLst>
              <a:ext uri="{FF2B5EF4-FFF2-40B4-BE49-F238E27FC236}">
                <a16:creationId xmlns:a16="http://schemas.microsoft.com/office/drawing/2014/main" id="{89790206-9D4F-6F44-8657-48574E4389CA}"/>
              </a:ext>
            </a:extLst>
          </p:cNvPr>
          <p:cNvSpPr/>
          <p:nvPr/>
        </p:nvSpPr>
        <p:spPr>
          <a:xfrm>
            <a:off x="4524627" y="5267689"/>
            <a:ext cx="943455" cy="427851"/>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solidFill>
                  <a:schemeClr val="bg1"/>
                </a:solidFill>
              </a:rPr>
              <a:t>NTS-345</a:t>
            </a:r>
          </a:p>
        </p:txBody>
      </p:sp>
      <p:sp>
        <p:nvSpPr>
          <p:cNvPr id="109" name="Up-down Arrow 108">
            <a:extLst>
              <a:ext uri="{FF2B5EF4-FFF2-40B4-BE49-F238E27FC236}">
                <a16:creationId xmlns:a16="http://schemas.microsoft.com/office/drawing/2014/main" id="{538F88BD-4882-9144-BD19-43192EFD00EE}"/>
              </a:ext>
            </a:extLst>
          </p:cNvPr>
          <p:cNvSpPr/>
          <p:nvPr/>
        </p:nvSpPr>
        <p:spPr>
          <a:xfrm>
            <a:off x="6310420" y="1859099"/>
            <a:ext cx="256661" cy="1919967"/>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0" name="TextBox 109">
            <a:extLst>
              <a:ext uri="{FF2B5EF4-FFF2-40B4-BE49-F238E27FC236}">
                <a16:creationId xmlns:a16="http://schemas.microsoft.com/office/drawing/2014/main" id="{B16F46AA-2A23-3E49-9A33-EA35911DABD9}"/>
              </a:ext>
            </a:extLst>
          </p:cNvPr>
          <p:cNvSpPr txBox="1"/>
          <p:nvPr/>
        </p:nvSpPr>
        <p:spPr>
          <a:xfrm>
            <a:off x="5847294" y="1966837"/>
            <a:ext cx="3588748" cy="300210"/>
          </a:xfrm>
          <a:prstGeom prst="rect">
            <a:avLst/>
          </a:prstGeom>
          <a:noFill/>
        </p:spPr>
        <p:txBody>
          <a:bodyPr wrap="square" rtlCol="0">
            <a:spAutoFit/>
          </a:bodyPr>
          <a:lstStyle/>
          <a:p>
            <a:r>
              <a:rPr lang="en-US" sz="1351" b="1" dirty="0"/>
              <a:t>LAN</a:t>
            </a:r>
            <a:r>
              <a:rPr lang="en-US" sz="1351" dirty="0">
                <a:solidFill>
                  <a:srgbClr val="00B050"/>
                </a:solidFill>
              </a:rPr>
              <a:t>          </a:t>
            </a:r>
            <a:r>
              <a:rPr lang="en-US" sz="1351" b="1" dirty="0"/>
              <a:t>TIME BACKUP CNETER    or   GP-LOUD</a:t>
            </a:r>
          </a:p>
        </p:txBody>
      </p:sp>
      <p:sp>
        <p:nvSpPr>
          <p:cNvPr id="108" name="Up-down Arrow 107">
            <a:extLst>
              <a:ext uri="{FF2B5EF4-FFF2-40B4-BE49-F238E27FC236}">
                <a16:creationId xmlns:a16="http://schemas.microsoft.com/office/drawing/2014/main" id="{733302B0-827C-7D4D-8E1D-992BF7AA3EA0}"/>
              </a:ext>
            </a:extLst>
          </p:cNvPr>
          <p:cNvSpPr/>
          <p:nvPr/>
        </p:nvSpPr>
        <p:spPr>
          <a:xfrm>
            <a:off x="11468388" y="2017772"/>
            <a:ext cx="226907" cy="4623593"/>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1" name="Up-down Arrow 110">
            <a:extLst>
              <a:ext uri="{FF2B5EF4-FFF2-40B4-BE49-F238E27FC236}">
                <a16:creationId xmlns:a16="http://schemas.microsoft.com/office/drawing/2014/main" id="{A5E42488-7626-BE4A-86EA-4C595EA82CE8}"/>
              </a:ext>
            </a:extLst>
          </p:cNvPr>
          <p:cNvSpPr/>
          <p:nvPr/>
        </p:nvSpPr>
        <p:spPr>
          <a:xfrm rot="5400000">
            <a:off x="6645098" y="1714566"/>
            <a:ext cx="268337" cy="9804076"/>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5" name="Rectangle 114">
            <a:extLst>
              <a:ext uri="{FF2B5EF4-FFF2-40B4-BE49-F238E27FC236}">
                <a16:creationId xmlns:a16="http://schemas.microsoft.com/office/drawing/2014/main" id="{92C659AB-163C-054B-9F48-61EDB185C03B}"/>
              </a:ext>
            </a:extLst>
          </p:cNvPr>
          <p:cNvSpPr/>
          <p:nvPr/>
        </p:nvSpPr>
        <p:spPr>
          <a:xfrm>
            <a:off x="4164875" y="3582295"/>
            <a:ext cx="1771007" cy="93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3" name="Rectangle 112">
            <a:extLst>
              <a:ext uri="{FF2B5EF4-FFF2-40B4-BE49-F238E27FC236}">
                <a16:creationId xmlns:a16="http://schemas.microsoft.com/office/drawing/2014/main" id="{06F9B567-F57F-624C-BB52-BED146E39C85}"/>
              </a:ext>
            </a:extLst>
          </p:cNvPr>
          <p:cNvSpPr/>
          <p:nvPr/>
        </p:nvSpPr>
        <p:spPr>
          <a:xfrm>
            <a:off x="4545717" y="3914824"/>
            <a:ext cx="943455" cy="427851"/>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solidFill>
                  <a:schemeClr val="bg1"/>
                </a:solidFill>
              </a:rPr>
              <a:t>LEVEL 3</a:t>
            </a:r>
          </a:p>
        </p:txBody>
      </p:sp>
      <p:pic>
        <p:nvPicPr>
          <p:cNvPr id="123" name="Picture 122">
            <a:extLst>
              <a:ext uri="{FF2B5EF4-FFF2-40B4-BE49-F238E27FC236}">
                <a16:creationId xmlns:a16="http://schemas.microsoft.com/office/drawing/2014/main" id="{BF1B371C-848D-ED46-9D39-A27C83934FC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35000"/>
                    </a14:imgEffect>
                  </a14:imgLayer>
                </a14:imgProps>
              </a:ext>
              <a:ext uri="{28A0092B-C50C-407E-A947-70E740481C1C}">
                <a14:useLocalDpi xmlns:a14="http://schemas.microsoft.com/office/drawing/2010/main" val="0"/>
              </a:ext>
            </a:extLst>
          </a:blip>
          <a:stretch>
            <a:fillRect/>
          </a:stretch>
        </p:blipFill>
        <p:spPr>
          <a:xfrm>
            <a:off x="6232257" y="795059"/>
            <a:ext cx="425839" cy="1081928"/>
          </a:xfrm>
          <a:prstGeom prst="rect">
            <a:avLst/>
          </a:prstGeom>
        </p:spPr>
      </p:pic>
      <p:pic>
        <p:nvPicPr>
          <p:cNvPr id="124" name="Picture 123">
            <a:extLst>
              <a:ext uri="{FF2B5EF4-FFF2-40B4-BE49-F238E27FC236}">
                <a16:creationId xmlns:a16="http://schemas.microsoft.com/office/drawing/2014/main" id="{201E11B4-14E9-D94E-B72D-74653207577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35000"/>
                    </a14:imgEffect>
                  </a14:imgLayer>
                </a14:imgProps>
              </a:ext>
              <a:ext uri="{28A0092B-C50C-407E-A947-70E740481C1C}">
                <a14:useLocalDpi xmlns:a14="http://schemas.microsoft.com/office/drawing/2010/main" val="0"/>
              </a:ext>
            </a:extLst>
          </a:blip>
          <a:stretch>
            <a:fillRect/>
          </a:stretch>
        </p:blipFill>
        <p:spPr>
          <a:xfrm>
            <a:off x="6661606" y="803058"/>
            <a:ext cx="415986" cy="1056894"/>
          </a:xfrm>
          <a:prstGeom prst="rect">
            <a:avLst/>
          </a:prstGeom>
        </p:spPr>
      </p:pic>
      <p:pic>
        <p:nvPicPr>
          <p:cNvPr id="126" name="Picture 125">
            <a:extLst>
              <a:ext uri="{FF2B5EF4-FFF2-40B4-BE49-F238E27FC236}">
                <a16:creationId xmlns:a16="http://schemas.microsoft.com/office/drawing/2014/main" id="{C214858B-CD01-CC4D-AFA1-03857747189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35000"/>
                    </a14:imgEffect>
                  </a14:imgLayer>
                </a14:imgProps>
              </a:ext>
              <a:ext uri="{28A0092B-C50C-407E-A947-70E740481C1C}">
                <a14:useLocalDpi xmlns:a14="http://schemas.microsoft.com/office/drawing/2010/main" val="0"/>
              </a:ext>
            </a:extLst>
          </a:blip>
          <a:stretch>
            <a:fillRect/>
          </a:stretch>
        </p:blipFill>
        <p:spPr>
          <a:xfrm>
            <a:off x="7101797" y="823433"/>
            <a:ext cx="393778" cy="1000471"/>
          </a:xfrm>
          <a:prstGeom prst="rect">
            <a:avLst/>
          </a:prstGeom>
        </p:spPr>
      </p:pic>
      <p:sp>
        <p:nvSpPr>
          <p:cNvPr id="8" name="Oval 7">
            <a:extLst>
              <a:ext uri="{FF2B5EF4-FFF2-40B4-BE49-F238E27FC236}">
                <a16:creationId xmlns:a16="http://schemas.microsoft.com/office/drawing/2014/main" id="{534AC6BB-4C4C-694D-BBEF-F389E8252B7F}"/>
              </a:ext>
            </a:extLst>
          </p:cNvPr>
          <p:cNvSpPr/>
          <p:nvPr/>
        </p:nvSpPr>
        <p:spPr>
          <a:xfrm>
            <a:off x="11481221" y="6469601"/>
            <a:ext cx="226907" cy="2683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TextBox 11">
            <a:extLst>
              <a:ext uri="{FF2B5EF4-FFF2-40B4-BE49-F238E27FC236}">
                <a16:creationId xmlns:a16="http://schemas.microsoft.com/office/drawing/2014/main" id="{AF4F9834-2B86-AD43-A42E-4C4741860F0B}"/>
              </a:ext>
            </a:extLst>
          </p:cNvPr>
          <p:cNvSpPr txBox="1"/>
          <p:nvPr/>
        </p:nvSpPr>
        <p:spPr>
          <a:xfrm>
            <a:off x="7500463" y="1009468"/>
            <a:ext cx="578493" cy="461665"/>
          </a:xfrm>
          <a:prstGeom prst="rect">
            <a:avLst/>
          </a:prstGeom>
          <a:noFill/>
        </p:spPr>
        <p:txBody>
          <a:bodyPr wrap="square" rtlCol="0">
            <a:spAutoFit/>
          </a:bodyPr>
          <a:lstStyle/>
          <a:p>
            <a:r>
              <a:rPr lang="en-GB" sz="2400" b="1" dirty="0"/>
              <a:t>or</a:t>
            </a:r>
          </a:p>
        </p:txBody>
      </p:sp>
      <p:sp>
        <p:nvSpPr>
          <p:cNvPr id="14" name="Cloud 13">
            <a:extLst>
              <a:ext uri="{FF2B5EF4-FFF2-40B4-BE49-F238E27FC236}">
                <a16:creationId xmlns:a16="http://schemas.microsoft.com/office/drawing/2014/main" id="{362347D4-93F9-D441-927A-03CDE04B2407}"/>
              </a:ext>
            </a:extLst>
          </p:cNvPr>
          <p:cNvSpPr/>
          <p:nvPr/>
        </p:nvSpPr>
        <p:spPr>
          <a:xfrm>
            <a:off x="7997018" y="836034"/>
            <a:ext cx="1923755" cy="808532"/>
          </a:xfrm>
          <a:prstGeom prst="clou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CLOUD</a:t>
            </a:r>
          </a:p>
        </p:txBody>
      </p:sp>
    </p:spTree>
    <p:extLst>
      <p:ext uri="{BB962C8B-B14F-4D97-AF65-F5344CB8AC3E}">
        <p14:creationId xmlns:p14="http://schemas.microsoft.com/office/powerpoint/2010/main" val="382708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1C5C4F4-A318-C444-A60A-14BB2948C5C0}"/>
              </a:ext>
            </a:extLst>
          </p:cNvPr>
          <p:cNvPicPr/>
          <p:nvPr/>
        </p:nvPicPr>
        <p:blipFill>
          <a:blip r:embed="rId2">
            <a:extLst>
              <a:ext uri="{28A0092B-C50C-407E-A947-70E740481C1C}">
                <a14:useLocalDpi xmlns:a14="http://schemas.microsoft.com/office/drawing/2010/main" val="0"/>
              </a:ext>
            </a:extLst>
          </a:blip>
          <a:stretch>
            <a:fillRect/>
          </a:stretch>
        </p:blipFill>
        <p:spPr>
          <a:xfrm>
            <a:off x="6240459" y="2929462"/>
            <a:ext cx="5841519" cy="3791777"/>
          </a:xfrm>
          <a:prstGeom prst="rect">
            <a:avLst/>
          </a:prstGeom>
        </p:spPr>
      </p:pic>
      <p:pic>
        <p:nvPicPr>
          <p:cNvPr id="27" name="Picture 26">
            <a:extLst>
              <a:ext uri="{FF2B5EF4-FFF2-40B4-BE49-F238E27FC236}">
                <a16:creationId xmlns:a16="http://schemas.microsoft.com/office/drawing/2014/main" id="{28FDF934-F5EA-5C43-AE9E-C456A54628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tretch>
            <a:fillRect/>
          </a:stretch>
        </p:blipFill>
        <p:spPr>
          <a:xfrm>
            <a:off x="6365884" y="685118"/>
            <a:ext cx="694481" cy="739754"/>
          </a:xfrm>
          <a:prstGeom prst="rect">
            <a:avLst/>
          </a:prstGeom>
        </p:spPr>
      </p:pic>
      <p:sp>
        <p:nvSpPr>
          <p:cNvPr id="28" name="Rectangle 27">
            <a:extLst>
              <a:ext uri="{FF2B5EF4-FFF2-40B4-BE49-F238E27FC236}">
                <a16:creationId xmlns:a16="http://schemas.microsoft.com/office/drawing/2014/main" id="{A7AEC6B0-931A-5641-BAA1-BF38A5C1E736}"/>
              </a:ext>
            </a:extLst>
          </p:cNvPr>
          <p:cNvSpPr/>
          <p:nvPr/>
        </p:nvSpPr>
        <p:spPr>
          <a:xfrm>
            <a:off x="36395" y="1777314"/>
            <a:ext cx="6670388" cy="4801314"/>
          </a:xfrm>
          <a:prstGeom prst="rect">
            <a:avLst/>
          </a:prstGeom>
        </p:spPr>
        <p:txBody>
          <a:bodyPr wrap="square">
            <a:spAutoFit/>
          </a:bodyPr>
          <a:lstStyle/>
          <a:p>
            <a:pPr marL="342900" indent="-342900">
              <a:buAutoNum type="arabicParenR"/>
            </a:pPr>
            <a:r>
              <a:rPr lang="en-US" b="1" dirty="0">
                <a:solidFill>
                  <a:srgbClr val="C00000"/>
                </a:solidFill>
              </a:rPr>
              <a:t>Each LAN network card is the autonomous GRANDMASTER</a:t>
            </a:r>
            <a:endParaRPr lang="en-US" dirty="0">
              <a:solidFill>
                <a:srgbClr val="C00000"/>
              </a:solidFill>
            </a:endParaRPr>
          </a:p>
          <a:p>
            <a:pPr marL="742950" lvl="1" indent="-285750">
              <a:buFont typeface="Arial" panose="020B0604020202020204" pitchFamily="34" charset="0"/>
              <a:buChar char="•"/>
            </a:pPr>
            <a:r>
              <a:rPr lang="en-US" dirty="0">
                <a:solidFill>
                  <a:schemeClr val="bg1">
                    <a:lumMod val="50000"/>
                  </a:schemeClr>
                </a:solidFill>
              </a:rPr>
              <a:t>ensures uninterruptible performance for each LAN</a:t>
            </a:r>
          </a:p>
          <a:p>
            <a:pPr marL="742950" lvl="1" indent="-285750">
              <a:buFont typeface="Arial" panose="020B0604020202020204" pitchFamily="34" charset="0"/>
              <a:buChar char="•"/>
            </a:pPr>
            <a:r>
              <a:rPr lang="en-US" dirty="0">
                <a:solidFill>
                  <a:schemeClr val="bg1">
                    <a:lumMod val="50000"/>
                  </a:schemeClr>
                </a:solidFill>
              </a:rPr>
              <a:t>no peak times redistributed between NIC cards</a:t>
            </a:r>
          </a:p>
          <a:p>
            <a:pPr lvl="1"/>
            <a:endParaRPr lang="en-US" dirty="0">
              <a:solidFill>
                <a:schemeClr val="bg1">
                  <a:lumMod val="50000"/>
                </a:schemeClr>
              </a:solidFill>
            </a:endParaRPr>
          </a:p>
          <a:p>
            <a:pPr marL="342900" indent="-342900">
              <a:buAutoNum type="arabicParenR"/>
            </a:pPr>
            <a:r>
              <a:rPr lang="en-US" b="1" dirty="0">
                <a:solidFill>
                  <a:srgbClr val="C00000"/>
                </a:solidFill>
              </a:rPr>
              <a:t>Security,  the LAN cards are 100% isolated from each other</a:t>
            </a:r>
          </a:p>
          <a:p>
            <a:pPr marL="742950" lvl="1" indent="-285750">
              <a:buFont typeface="Arial" panose="020B0604020202020204" pitchFamily="34" charset="0"/>
              <a:buChar char="•"/>
            </a:pPr>
            <a:r>
              <a:rPr lang="en-US" dirty="0">
                <a:solidFill>
                  <a:schemeClr val="bg1">
                    <a:lumMod val="50000"/>
                  </a:schemeClr>
                </a:solidFill>
              </a:rPr>
              <a:t>they use analog PPS+ToD signals used internally to SYNC</a:t>
            </a:r>
          </a:p>
          <a:p>
            <a:pPr marL="742950" lvl="1" indent="-285750">
              <a:buFont typeface="Arial" panose="020B0604020202020204" pitchFamily="34" charset="0"/>
              <a:buChar char="•"/>
            </a:pPr>
            <a:r>
              <a:rPr lang="en-US" dirty="0">
                <a:solidFill>
                  <a:schemeClr val="bg1">
                    <a:lumMod val="50000"/>
                  </a:schemeClr>
                </a:solidFill>
              </a:rPr>
              <a:t>no use of TCP/IP makes hacker attack not possible</a:t>
            </a:r>
          </a:p>
          <a:p>
            <a:pPr lvl="1"/>
            <a:r>
              <a:rPr lang="en-US" dirty="0">
                <a:solidFill>
                  <a:schemeClr val="bg1">
                    <a:lumMod val="50000"/>
                  </a:schemeClr>
                </a:solidFill>
              </a:rPr>
              <a:t>     </a:t>
            </a:r>
            <a:endParaRPr lang="en-US" b="1" dirty="0">
              <a:solidFill>
                <a:schemeClr val="bg1">
                  <a:lumMod val="50000"/>
                </a:schemeClr>
              </a:solidFill>
            </a:endParaRPr>
          </a:p>
          <a:p>
            <a:pPr marL="342900" indent="-342900">
              <a:buAutoNum type="arabicParenR" startAt="3"/>
            </a:pPr>
            <a:r>
              <a:rPr lang="en-US" b="1" dirty="0">
                <a:solidFill>
                  <a:srgbClr val="C00000"/>
                </a:solidFill>
              </a:rPr>
              <a:t>Private: PTP-stack, IP-stack, FPGA for each single LAN card</a:t>
            </a:r>
          </a:p>
          <a:p>
            <a:pPr marL="742950" lvl="1" indent="-285750">
              <a:buFont typeface="Arial" panose="020B0604020202020204" pitchFamily="34" charset="0"/>
              <a:buChar char="•"/>
            </a:pPr>
            <a:r>
              <a:rPr lang="en-US" dirty="0">
                <a:solidFill>
                  <a:schemeClr val="bg1">
                    <a:lumMod val="50000"/>
                  </a:schemeClr>
                </a:solidFill>
              </a:rPr>
              <a:t>ensures SYNC stability resistant for RND-traffic and DDoS</a:t>
            </a:r>
          </a:p>
          <a:p>
            <a:pPr marL="742950" lvl="1" indent="-285750">
              <a:buFont typeface="Arial" panose="020B0604020202020204" pitchFamily="34" charset="0"/>
              <a:buChar char="•"/>
            </a:pPr>
            <a:r>
              <a:rPr lang="en-US" dirty="0">
                <a:solidFill>
                  <a:schemeClr val="bg1">
                    <a:lumMod val="50000"/>
                  </a:schemeClr>
                </a:solidFill>
              </a:rPr>
              <a:t>single LAN HW failure makes no impact on other LANs</a:t>
            </a:r>
          </a:p>
          <a:p>
            <a:endParaRPr lang="en-US" b="1" dirty="0">
              <a:solidFill>
                <a:schemeClr val="bg1">
                  <a:lumMod val="50000"/>
                </a:schemeClr>
              </a:solidFill>
            </a:endParaRPr>
          </a:p>
          <a:p>
            <a:pPr marL="342900" indent="-342900">
              <a:buAutoNum type="arabicParenR" startAt="4"/>
            </a:pPr>
            <a:r>
              <a:rPr lang="en-US" b="1" dirty="0">
                <a:solidFill>
                  <a:srgbClr val="C00000"/>
                </a:solidFill>
              </a:rPr>
              <a:t>Private PTP IEEE1588 different profiles for each LAN card NIC</a:t>
            </a:r>
          </a:p>
          <a:p>
            <a:pPr marL="742950" lvl="1" indent="-285750">
              <a:buFont typeface="Arial" panose="020B0604020202020204" pitchFamily="34" charset="0"/>
              <a:buChar char="•"/>
            </a:pPr>
            <a:r>
              <a:rPr lang="en-US" dirty="0">
                <a:solidFill>
                  <a:schemeClr val="bg1">
                    <a:lumMod val="50000"/>
                  </a:schemeClr>
                </a:solidFill>
              </a:rPr>
              <a:t>simultaneous support different profiles on each NIC</a:t>
            </a:r>
          </a:p>
          <a:p>
            <a:pPr marL="742950" lvl="1" indent="-285750">
              <a:buFont typeface="Arial" panose="020B0604020202020204" pitchFamily="34" charset="0"/>
              <a:buChar char="•"/>
            </a:pPr>
            <a:r>
              <a:rPr lang="en-US" dirty="0">
                <a:solidFill>
                  <a:schemeClr val="bg1">
                    <a:lumMod val="50000"/>
                  </a:schemeClr>
                </a:solidFill>
              </a:rPr>
              <a:t>simultaneous supports MASTER/SLAVE for server</a:t>
            </a:r>
          </a:p>
          <a:p>
            <a:pPr marL="742950" lvl="1" indent="-285750">
              <a:buFont typeface="Arial" panose="020B0604020202020204" pitchFamily="34" charset="0"/>
              <a:buChar char="•"/>
            </a:pPr>
            <a:r>
              <a:rPr lang="en-US" dirty="0">
                <a:solidFill>
                  <a:schemeClr val="bg1">
                    <a:lumMod val="50000"/>
                  </a:schemeClr>
                </a:solidFill>
              </a:rPr>
              <a:t>new PTP profile conversion (any to any IEEE1588 profile)</a:t>
            </a:r>
          </a:p>
          <a:p>
            <a:pPr marL="742950" lvl="1" indent="-285750">
              <a:buFont typeface="Arial" panose="020B0604020202020204" pitchFamily="34" charset="0"/>
              <a:buChar char="•"/>
            </a:pPr>
            <a:r>
              <a:rPr lang="en-US" dirty="0">
                <a:solidFill>
                  <a:schemeClr val="bg1">
                    <a:lumMod val="50000"/>
                  </a:schemeClr>
                </a:solidFill>
              </a:rPr>
              <a:t>new GATEWAY (isolated clock) feature</a:t>
            </a:r>
          </a:p>
        </p:txBody>
      </p:sp>
      <p:cxnSp>
        <p:nvCxnSpPr>
          <p:cNvPr id="29" name="Straight Connector 28">
            <a:extLst>
              <a:ext uri="{FF2B5EF4-FFF2-40B4-BE49-F238E27FC236}">
                <a16:creationId xmlns:a16="http://schemas.microsoft.com/office/drawing/2014/main" id="{D14804E1-CF65-0D40-92CF-D89D380B0F0A}"/>
              </a:ext>
            </a:extLst>
          </p:cNvPr>
          <p:cNvCxnSpPr>
            <a:cxnSpLocks/>
          </p:cNvCxnSpPr>
          <p:nvPr/>
        </p:nvCxnSpPr>
        <p:spPr>
          <a:xfrm flipV="1">
            <a:off x="9295413" y="3711496"/>
            <a:ext cx="807275" cy="44381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B01389B-5B87-6948-B1F2-9C7AEE239676}"/>
              </a:ext>
            </a:extLst>
          </p:cNvPr>
          <p:cNvCxnSpPr>
            <a:cxnSpLocks/>
          </p:cNvCxnSpPr>
          <p:nvPr/>
        </p:nvCxnSpPr>
        <p:spPr>
          <a:xfrm flipV="1">
            <a:off x="10621557" y="4190035"/>
            <a:ext cx="941552" cy="7311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A2AF3E-043A-D54E-BCAE-1931682C4F04}"/>
              </a:ext>
            </a:extLst>
          </p:cNvPr>
          <p:cNvCxnSpPr>
            <a:cxnSpLocks/>
          </p:cNvCxnSpPr>
          <p:nvPr/>
        </p:nvCxnSpPr>
        <p:spPr>
          <a:xfrm flipV="1">
            <a:off x="9643516" y="5366364"/>
            <a:ext cx="324216" cy="26361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BA8C232-7B4E-554F-A367-A013368C4E0D}"/>
              </a:ext>
            </a:extLst>
          </p:cNvPr>
          <p:cNvCxnSpPr>
            <a:cxnSpLocks/>
          </p:cNvCxnSpPr>
          <p:nvPr/>
        </p:nvCxnSpPr>
        <p:spPr>
          <a:xfrm flipV="1">
            <a:off x="8244836" y="4456253"/>
            <a:ext cx="332005" cy="1716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17ABB76-C5F1-BC49-B8EA-F11027E8F739}"/>
              </a:ext>
            </a:extLst>
          </p:cNvPr>
          <p:cNvCxnSpPr>
            <a:cxnSpLocks/>
          </p:cNvCxnSpPr>
          <p:nvPr/>
        </p:nvCxnSpPr>
        <p:spPr>
          <a:xfrm>
            <a:off x="10781621" y="3971175"/>
            <a:ext cx="445822" cy="18413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D83E3E6-2799-394A-8600-E20CBA54D683}"/>
              </a:ext>
            </a:extLst>
          </p:cNvPr>
          <p:cNvCxnSpPr>
            <a:cxnSpLocks/>
          </p:cNvCxnSpPr>
          <p:nvPr/>
        </p:nvCxnSpPr>
        <p:spPr>
          <a:xfrm>
            <a:off x="10161368" y="3711495"/>
            <a:ext cx="194311" cy="9206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F6361B6-0869-0C41-9BAF-AA2E2CBBE0EA}"/>
              </a:ext>
            </a:extLst>
          </p:cNvPr>
          <p:cNvCxnSpPr>
            <a:cxnSpLocks/>
          </p:cNvCxnSpPr>
          <p:nvPr/>
        </p:nvCxnSpPr>
        <p:spPr>
          <a:xfrm>
            <a:off x="8831305" y="5072699"/>
            <a:ext cx="711932" cy="5572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11173CE-E32D-AC43-A00B-D98F36E60E4F}"/>
              </a:ext>
            </a:extLst>
          </p:cNvPr>
          <p:cNvCxnSpPr>
            <a:cxnSpLocks/>
          </p:cNvCxnSpPr>
          <p:nvPr/>
        </p:nvCxnSpPr>
        <p:spPr>
          <a:xfrm>
            <a:off x="8244836" y="4627923"/>
            <a:ext cx="316428" cy="19742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descr="A circuit board&#10;&#10;Description automatically generated">
            <a:extLst>
              <a:ext uri="{FF2B5EF4-FFF2-40B4-BE49-F238E27FC236}">
                <a16:creationId xmlns:a16="http://schemas.microsoft.com/office/drawing/2014/main" id="{FEC818EA-26D2-3F45-9D14-8DE322168EF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80000"/>
                    </a14:imgEffect>
                    <a14:imgEffect>
                      <a14:brightnessContrast bright="69000"/>
                    </a14:imgEffect>
                  </a14:imgLayer>
                </a14:imgProps>
              </a:ext>
            </a:extLst>
          </a:blip>
          <a:stretch>
            <a:fillRect/>
          </a:stretch>
        </p:blipFill>
        <p:spPr>
          <a:xfrm flipH="1">
            <a:off x="6379470" y="1340101"/>
            <a:ext cx="2579000" cy="1560139"/>
          </a:xfrm>
          <a:prstGeom prst="rect">
            <a:avLst/>
          </a:prstGeom>
        </p:spPr>
      </p:pic>
      <p:cxnSp>
        <p:nvCxnSpPr>
          <p:cNvPr id="43" name="Curved Connector 42">
            <a:extLst>
              <a:ext uri="{FF2B5EF4-FFF2-40B4-BE49-F238E27FC236}">
                <a16:creationId xmlns:a16="http://schemas.microsoft.com/office/drawing/2014/main" id="{2D0F56F3-345A-0F42-88F2-7BEA7591CD50}"/>
              </a:ext>
            </a:extLst>
          </p:cNvPr>
          <p:cNvCxnSpPr>
            <a:cxnSpLocks/>
          </p:cNvCxnSpPr>
          <p:nvPr/>
        </p:nvCxnSpPr>
        <p:spPr>
          <a:xfrm rot="16200000" flipH="1">
            <a:off x="8174854" y="2297474"/>
            <a:ext cx="2056497" cy="1916529"/>
          </a:xfrm>
          <a:prstGeom prst="curved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C560074A-7197-2F40-B973-095B4C19EE7D}"/>
              </a:ext>
            </a:extLst>
          </p:cNvPr>
          <p:cNvCxnSpPr>
            <a:cxnSpLocks/>
          </p:cNvCxnSpPr>
          <p:nvPr/>
        </p:nvCxnSpPr>
        <p:spPr>
          <a:xfrm rot="16200000" flipH="1">
            <a:off x="6720522" y="1317104"/>
            <a:ext cx="700501" cy="566108"/>
          </a:xfrm>
          <a:prstGeom prst="curved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AFA6FD-E46B-0645-8C99-07B22B9531DA}"/>
              </a:ext>
            </a:extLst>
          </p:cNvPr>
          <p:cNvSpPr txBox="1"/>
          <p:nvPr/>
        </p:nvSpPr>
        <p:spPr>
          <a:xfrm>
            <a:off x="6237066" y="479414"/>
            <a:ext cx="2142694" cy="276999"/>
          </a:xfrm>
          <a:prstGeom prst="rect">
            <a:avLst/>
          </a:prstGeom>
          <a:noFill/>
        </p:spPr>
        <p:txBody>
          <a:bodyPr wrap="square" rtlCol="0">
            <a:spAutoFit/>
          </a:bodyPr>
          <a:lstStyle/>
          <a:p>
            <a:r>
              <a:rPr lang="en-GB" sz="1200" b="1" dirty="0"/>
              <a:t>Private FPGA</a:t>
            </a:r>
          </a:p>
        </p:txBody>
      </p:sp>
      <p:sp>
        <p:nvSpPr>
          <p:cNvPr id="22" name="TextBox 21">
            <a:extLst>
              <a:ext uri="{FF2B5EF4-FFF2-40B4-BE49-F238E27FC236}">
                <a16:creationId xmlns:a16="http://schemas.microsoft.com/office/drawing/2014/main" id="{C272CB92-A3DF-7146-AFDB-779B88A3E744}"/>
              </a:ext>
            </a:extLst>
          </p:cNvPr>
          <p:cNvSpPr txBox="1"/>
          <p:nvPr/>
        </p:nvSpPr>
        <p:spPr>
          <a:xfrm>
            <a:off x="8351036" y="2355949"/>
            <a:ext cx="3722781" cy="276999"/>
          </a:xfrm>
          <a:prstGeom prst="rect">
            <a:avLst/>
          </a:prstGeom>
          <a:noFill/>
        </p:spPr>
        <p:txBody>
          <a:bodyPr wrap="square" rtlCol="0">
            <a:spAutoFit/>
          </a:bodyPr>
          <a:lstStyle/>
          <a:p>
            <a:r>
              <a:rPr lang="en-GB" sz="1200" b="1" dirty="0"/>
              <a:t>Each NIC is autonomous grandmaster w/ analogue sync</a:t>
            </a:r>
          </a:p>
        </p:txBody>
      </p:sp>
      <p:sp>
        <p:nvSpPr>
          <p:cNvPr id="23" name="TextBox 22">
            <a:extLst>
              <a:ext uri="{FF2B5EF4-FFF2-40B4-BE49-F238E27FC236}">
                <a16:creationId xmlns:a16="http://schemas.microsoft.com/office/drawing/2014/main" id="{15E562C9-8E69-8043-9163-661C6F24B55A}"/>
              </a:ext>
            </a:extLst>
          </p:cNvPr>
          <p:cNvSpPr txBox="1"/>
          <p:nvPr/>
        </p:nvSpPr>
        <p:spPr>
          <a:xfrm>
            <a:off x="8608358" y="2701274"/>
            <a:ext cx="3532773" cy="276999"/>
          </a:xfrm>
          <a:prstGeom prst="rect">
            <a:avLst/>
          </a:prstGeom>
          <a:noFill/>
        </p:spPr>
        <p:txBody>
          <a:bodyPr wrap="square" rtlCol="0">
            <a:spAutoFit/>
          </a:bodyPr>
          <a:lstStyle/>
          <a:p>
            <a:r>
              <a:rPr lang="en-GB" sz="1200" b="1" dirty="0"/>
              <a:t>All NICs are 100% isolated from each other (no TCP/IP)</a:t>
            </a:r>
          </a:p>
        </p:txBody>
      </p:sp>
      <p:grpSp>
        <p:nvGrpSpPr>
          <p:cNvPr id="21" name="Group 20">
            <a:extLst>
              <a:ext uri="{FF2B5EF4-FFF2-40B4-BE49-F238E27FC236}">
                <a16:creationId xmlns:a16="http://schemas.microsoft.com/office/drawing/2014/main" id="{5F6A75E0-E97A-6745-A86E-D40641438084}"/>
              </a:ext>
            </a:extLst>
          </p:cNvPr>
          <p:cNvGrpSpPr/>
          <p:nvPr/>
        </p:nvGrpSpPr>
        <p:grpSpPr>
          <a:xfrm>
            <a:off x="8095671" y="530742"/>
            <a:ext cx="3731485" cy="956529"/>
            <a:chOff x="315865" y="4358781"/>
            <a:chExt cx="3731485" cy="956529"/>
          </a:xfrm>
        </p:grpSpPr>
        <p:pic>
          <p:nvPicPr>
            <p:cNvPr id="24" name="Picture 23" descr="Logo&#10;&#10;Description automatically generated with medium confidence">
              <a:hlinkClick r:id="rId7"/>
              <a:extLst>
                <a:ext uri="{FF2B5EF4-FFF2-40B4-BE49-F238E27FC236}">
                  <a16:creationId xmlns:a16="http://schemas.microsoft.com/office/drawing/2014/main" id="{5B67702C-682C-BC42-980B-82F68EC55217}"/>
                </a:ext>
              </a:extLst>
            </p:cNvPr>
            <p:cNvPicPr>
              <a:picLocks noChangeAspect="1"/>
            </p:cNvPicPr>
            <p:nvPr/>
          </p:nvPicPr>
          <p:blipFill>
            <a:blip r:embed="rId8"/>
            <a:stretch>
              <a:fillRect/>
            </a:stretch>
          </p:blipFill>
          <p:spPr>
            <a:xfrm>
              <a:off x="571231" y="4358781"/>
              <a:ext cx="1538417" cy="956529"/>
            </a:xfrm>
            <a:prstGeom prst="rect">
              <a:avLst/>
            </a:prstGeom>
          </p:spPr>
        </p:pic>
        <p:sp>
          <p:nvSpPr>
            <p:cNvPr id="35" name="TextBox 34">
              <a:extLst>
                <a:ext uri="{FF2B5EF4-FFF2-40B4-BE49-F238E27FC236}">
                  <a16:creationId xmlns:a16="http://schemas.microsoft.com/office/drawing/2014/main" id="{EF0EC96B-02CE-FE41-A71A-EA8E0D88FF77}"/>
                </a:ext>
              </a:extLst>
            </p:cNvPr>
            <p:cNvSpPr txBox="1"/>
            <p:nvPr/>
          </p:nvSpPr>
          <p:spPr>
            <a:xfrm>
              <a:off x="315865" y="4837045"/>
              <a:ext cx="3731485" cy="369332"/>
            </a:xfrm>
            <a:prstGeom prst="rect">
              <a:avLst/>
            </a:prstGeom>
            <a:noFill/>
          </p:spPr>
          <p:txBody>
            <a:bodyPr wrap="square" rtlCol="0">
              <a:spAutoFit/>
            </a:bodyPr>
            <a:lstStyle/>
            <a:p>
              <a:r>
                <a:rPr lang="en-GB" dirty="0">
                  <a:hlinkClick r:id="rId7"/>
                </a:rPr>
                <a:t>View                      link  for more details</a:t>
              </a:r>
              <a:endParaRPr lang="en-GB" dirty="0"/>
            </a:p>
          </p:txBody>
        </p:sp>
      </p:grpSp>
      <p:sp>
        <p:nvSpPr>
          <p:cNvPr id="36" name="Title 10">
            <a:extLst>
              <a:ext uri="{FF2B5EF4-FFF2-40B4-BE49-F238E27FC236}">
                <a16:creationId xmlns:a16="http://schemas.microsoft.com/office/drawing/2014/main" id="{4937F225-6CE8-864C-9295-FB900F200A44}"/>
              </a:ext>
            </a:extLst>
          </p:cNvPr>
          <p:cNvSpPr txBox="1">
            <a:spLocks/>
          </p:cNvSpPr>
          <p:nvPr/>
        </p:nvSpPr>
        <p:spPr>
          <a:xfrm>
            <a:off x="104825" y="819948"/>
            <a:ext cx="5685683" cy="4710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1800" kern="1200">
                <a:solidFill>
                  <a:srgbClr val="C12429"/>
                </a:solidFill>
                <a:latin typeface="+mj-lt"/>
                <a:ea typeface="+mj-ea"/>
                <a:cs typeface="+mj-cs"/>
              </a:defRPr>
            </a:lvl1pPr>
          </a:lstStyle>
          <a:p>
            <a:pPr algn="l"/>
            <a:r>
              <a:rPr lang="en-GB" sz="3600" b="1" dirty="0"/>
              <a:t>New Cybersecurity Approach</a:t>
            </a:r>
          </a:p>
        </p:txBody>
      </p:sp>
    </p:spTree>
    <p:extLst>
      <p:ext uri="{BB962C8B-B14F-4D97-AF65-F5344CB8AC3E}">
        <p14:creationId xmlns:p14="http://schemas.microsoft.com/office/powerpoint/2010/main" val="1456640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8">
            <a:extLst>
              <a:ext uri="{FF2B5EF4-FFF2-40B4-BE49-F238E27FC236}">
                <a16:creationId xmlns:a16="http://schemas.microsoft.com/office/drawing/2014/main" id="{0C44E013-B0DB-3A42-86A1-9C670F5304E4}"/>
              </a:ext>
            </a:extLst>
          </p:cNvPr>
          <p:cNvSpPr/>
          <p:nvPr/>
        </p:nvSpPr>
        <p:spPr>
          <a:xfrm>
            <a:off x="2527704" y="870857"/>
            <a:ext cx="9161340" cy="1915885"/>
          </a:xfrm>
          <a:prstGeom prst="rect">
            <a:avLst/>
          </a:prstGeom>
          <a:blipFill>
            <a:blip r:embed="rId2" cstate="print"/>
            <a:stretch>
              <a:fillRect/>
            </a:stretch>
          </a:blipFill>
        </p:spPr>
        <p:txBody>
          <a:bodyPr wrap="square" lIns="0" tIns="0" rIns="0" bIns="0" rtlCol="0"/>
          <a:lstStyle/>
          <a:p>
            <a:endParaRPr/>
          </a:p>
        </p:txBody>
      </p:sp>
      <p:sp>
        <p:nvSpPr>
          <p:cNvPr id="24" name="object 17">
            <a:extLst>
              <a:ext uri="{FF2B5EF4-FFF2-40B4-BE49-F238E27FC236}">
                <a16:creationId xmlns:a16="http://schemas.microsoft.com/office/drawing/2014/main" id="{7437AB03-FCEE-6846-BA46-2429F5595E41}"/>
              </a:ext>
            </a:extLst>
          </p:cNvPr>
          <p:cNvSpPr/>
          <p:nvPr/>
        </p:nvSpPr>
        <p:spPr>
          <a:xfrm>
            <a:off x="2505934" y="2873828"/>
            <a:ext cx="9161340" cy="1763486"/>
          </a:xfrm>
          <a:prstGeom prst="rect">
            <a:avLst/>
          </a:prstGeom>
          <a:blipFill>
            <a:blip r:embed="rId3" cstate="print"/>
            <a:stretch>
              <a:fillRect/>
            </a:stretch>
          </a:blipFill>
        </p:spPr>
        <p:txBody>
          <a:bodyPr wrap="square" lIns="0" tIns="0" rIns="0" bIns="0" rtlCol="0"/>
          <a:lstStyle/>
          <a:p>
            <a:endParaRPr/>
          </a:p>
        </p:txBody>
      </p:sp>
      <p:sp>
        <p:nvSpPr>
          <p:cNvPr id="35" name="object 15">
            <a:extLst>
              <a:ext uri="{FF2B5EF4-FFF2-40B4-BE49-F238E27FC236}">
                <a16:creationId xmlns:a16="http://schemas.microsoft.com/office/drawing/2014/main" id="{FC3631BB-077B-E242-878B-08A648F53190}"/>
              </a:ext>
            </a:extLst>
          </p:cNvPr>
          <p:cNvSpPr/>
          <p:nvPr/>
        </p:nvSpPr>
        <p:spPr>
          <a:xfrm>
            <a:off x="2527704" y="4724400"/>
            <a:ext cx="9161340" cy="1992086"/>
          </a:xfrm>
          <a:prstGeom prst="rect">
            <a:avLst/>
          </a:prstGeom>
          <a:blipFill>
            <a:blip r:embed="rId4" cstate="print"/>
            <a:stretch>
              <a:fillRect/>
            </a:stretch>
          </a:blipFill>
        </p:spPr>
        <p:txBody>
          <a:bodyPr wrap="square" lIns="0" tIns="0" rIns="0" bIns="0" rtlCol="0"/>
          <a:lstStyle/>
          <a:p>
            <a:endParaRPr/>
          </a:p>
        </p:txBody>
      </p:sp>
      <p:sp>
        <p:nvSpPr>
          <p:cNvPr id="2" name="Rectangle 1">
            <a:extLst>
              <a:ext uri="{FF2B5EF4-FFF2-40B4-BE49-F238E27FC236}">
                <a16:creationId xmlns:a16="http://schemas.microsoft.com/office/drawing/2014/main" id="{D8A50DCC-262F-804A-8C82-9C833BB9B93A}"/>
              </a:ext>
            </a:extLst>
          </p:cNvPr>
          <p:cNvSpPr/>
          <p:nvPr/>
        </p:nvSpPr>
        <p:spPr>
          <a:xfrm>
            <a:off x="1403678" y="3924017"/>
            <a:ext cx="1124026" cy="646331"/>
          </a:xfrm>
          <a:prstGeom prst="rect">
            <a:avLst/>
          </a:prstGeom>
        </p:spPr>
        <p:txBody>
          <a:bodyPr wrap="none">
            <a:spAutoFit/>
          </a:bodyPr>
          <a:lstStyle/>
          <a:p>
            <a:pPr algn="r"/>
            <a:r>
              <a:rPr lang="en-US" b="1" dirty="0">
                <a:solidFill>
                  <a:srgbClr val="C00000"/>
                </a:solidFill>
              </a:rPr>
              <a:t>DATACOM</a:t>
            </a:r>
          </a:p>
          <a:p>
            <a:pPr algn="r"/>
            <a:r>
              <a:rPr lang="en-US" b="1" dirty="0">
                <a:solidFill>
                  <a:srgbClr val="C00000"/>
                </a:solidFill>
              </a:rPr>
              <a:t>w/ 10GbE</a:t>
            </a:r>
            <a:endParaRPr lang="en-GB" dirty="0"/>
          </a:p>
        </p:txBody>
      </p:sp>
      <p:sp>
        <p:nvSpPr>
          <p:cNvPr id="36" name="Rectangle 35">
            <a:extLst>
              <a:ext uri="{FF2B5EF4-FFF2-40B4-BE49-F238E27FC236}">
                <a16:creationId xmlns:a16="http://schemas.microsoft.com/office/drawing/2014/main" id="{3C1554D7-3735-E54F-A195-8949E3B7267B}"/>
              </a:ext>
            </a:extLst>
          </p:cNvPr>
          <p:cNvSpPr/>
          <p:nvPr/>
        </p:nvSpPr>
        <p:spPr>
          <a:xfrm>
            <a:off x="745164" y="5773454"/>
            <a:ext cx="1782540" cy="923330"/>
          </a:xfrm>
          <a:prstGeom prst="rect">
            <a:avLst/>
          </a:prstGeom>
        </p:spPr>
        <p:txBody>
          <a:bodyPr wrap="none">
            <a:spAutoFit/>
          </a:bodyPr>
          <a:lstStyle/>
          <a:p>
            <a:pPr algn="r"/>
            <a:r>
              <a:rPr lang="en-US" b="1" dirty="0">
                <a:solidFill>
                  <a:srgbClr val="C00000"/>
                </a:solidFill>
              </a:rPr>
              <a:t>TELECOM &amp;</a:t>
            </a:r>
          </a:p>
          <a:p>
            <a:pPr algn="r"/>
            <a:r>
              <a:rPr lang="en-US" b="1" dirty="0">
                <a:solidFill>
                  <a:srgbClr val="C00000"/>
                </a:solidFill>
              </a:rPr>
              <a:t>BROADCASTING </a:t>
            </a:r>
          </a:p>
          <a:p>
            <a:pPr algn="r"/>
            <a:r>
              <a:rPr lang="en-US" b="1" dirty="0">
                <a:solidFill>
                  <a:srgbClr val="C00000"/>
                </a:solidFill>
              </a:rPr>
              <a:t>ePRTC w/ 10GbE</a:t>
            </a:r>
          </a:p>
        </p:txBody>
      </p:sp>
      <p:sp>
        <p:nvSpPr>
          <p:cNvPr id="37" name="Rectangle 36">
            <a:extLst>
              <a:ext uri="{FF2B5EF4-FFF2-40B4-BE49-F238E27FC236}">
                <a16:creationId xmlns:a16="http://schemas.microsoft.com/office/drawing/2014/main" id="{1854CEB4-194A-4D42-B5E4-1E2FA83E91AD}"/>
              </a:ext>
            </a:extLst>
          </p:cNvPr>
          <p:cNvSpPr/>
          <p:nvPr/>
        </p:nvSpPr>
        <p:spPr>
          <a:xfrm>
            <a:off x="1061212" y="2074580"/>
            <a:ext cx="1466492" cy="646331"/>
          </a:xfrm>
          <a:prstGeom prst="rect">
            <a:avLst/>
          </a:prstGeom>
        </p:spPr>
        <p:txBody>
          <a:bodyPr wrap="none">
            <a:spAutoFit/>
          </a:bodyPr>
          <a:lstStyle/>
          <a:p>
            <a:pPr algn="r"/>
            <a:r>
              <a:rPr lang="en-US" b="1" dirty="0">
                <a:solidFill>
                  <a:srgbClr val="C00000"/>
                </a:solidFill>
              </a:rPr>
              <a:t>SMART-GRIDS</a:t>
            </a:r>
          </a:p>
          <a:p>
            <a:pPr algn="r"/>
            <a:r>
              <a:rPr lang="en-US" b="1" dirty="0">
                <a:solidFill>
                  <a:srgbClr val="C00000"/>
                </a:solidFill>
              </a:rPr>
              <a:t>w/ 1GbE</a:t>
            </a:r>
          </a:p>
        </p:txBody>
      </p:sp>
      <p:sp>
        <p:nvSpPr>
          <p:cNvPr id="9" name="Rectangle 8">
            <a:extLst>
              <a:ext uri="{FF2B5EF4-FFF2-40B4-BE49-F238E27FC236}">
                <a16:creationId xmlns:a16="http://schemas.microsoft.com/office/drawing/2014/main" id="{43EAEC8D-4AB4-A64F-B202-EE6C70AEC6B8}"/>
              </a:ext>
            </a:extLst>
          </p:cNvPr>
          <p:cNvSpPr/>
          <p:nvPr/>
        </p:nvSpPr>
        <p:spPr>
          <a:xfrm>
            <a:off x="-8728" y="701225"/>
            <a:ext cx="2599430" cy="646331"/>
          </a:xfrm>
          <a:prstGeom prst="rect">
            <a:avLst/>
          </a:prstGeom>
        </p:spPr>
        <p:txBody>
          <a:bodyPr wrap="none">
            <a:spAutoFit/>
          </a:bodyPr>
          <a:lstStyle/>
          <a:p>
            <a:r>
              <a:rPr lang="en-US" b="1" dirty="0">
                <a:solidFill>
                  <a:srgbClr val="C00000"/>
                </a:solidFill>
              </a:rPr>
              <a:t>Configuration Suitable to  </a:t>
            </a:r>
          </a:p>
          <a:p>
            <a:r>
              <a:rPr lang="en-US" b="1" dirty="0">
                <a:solidFill>
                  <a:srgbClr val="C00000"/>
                </a:solidFill>
              </a:rPr>
              <a:t>Any  Critical infrastructure</a:t>
            </a:r>
          </a:p>
        </p:txBody>
      </p:sp>
    </p:spTree>
    <p:extLst>
      <p:ext uri="{BB962C8B-B14F-4D97-AF65-F5344CB8AC3E}">
        <p14:creationId xmlns:p14="http://schemas.microsoft.com/office/powerpoint/2010/main" val="3424608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A303E3-9D4E-8F47-B105-F0DD748117A8}"/>
              </a:ext>
            </a:extLst>
          </p:cNvPr>
          <p:cNvSpPr txBox="1"/>
          <p:nvPr/>
        </p:nvSpPr>
        <p:spPr>
          <a:xfrm>
            <a:off x="77164" y="4694935"/>
            <a:ext cx="12037671" cy="2031325"/>
          </a:xfrm>
          <a:prstGeom prst="rect">
            <a:avLst/>
          </a:prstGeom>
          <a:noFill/>
        </p:spPr>
        <p:txBody>
          <a:bodyPr wrap="square" rtlCol="0">
            <a:spAutoFit/>
          </a:bodyPr>
          <a:lstStyle/>
          <a:p>
            <a:pPr algn="just"/>
            <a:r>
              <a:rPr lang="en" b="1" dirty="0">
                <a:solidFill>
                  <a:srgbClr val="818188"/>
                </a:solidFill>
              </a:rPr>
              <a:t>DATACOM/CLOUD </a:t>
            </a:r>
            <a:r>
              <a:rPr lang="en" dirty="0">
                <a:solidFill>
                  <a:srgbClr val="818188"/>
                </a:solidFill>
              </a:rPr>
              <a:t>need the microsecond accuracy to let clusters operating </a:t>
            </a:r>
            <a:r>
              <a:rPr lang="en" b="1" dirty="0">
                <a:solidFill>
                  <a:srgbClr val="818188"/>
                </a:solidFill>
              </a:rPr>
              <a:t>TimeDomain</a:t>
            </a:r>
            <a:r>
              <a:rPr lang="en" dirty="0">
                <a:solidFill>
                  <a:srgbClr val="818188"/>
                </a:solidFill>
              </a:rPr>
              <a:t>. Especially, the synchronization is essential for </a:t>
            </a:r>
            <a:r>
              <a:rPr lang="en" b="1" dirty="0">
                <a:solidFill>
                  <a:srgbClr val="818188"/>
                </a:solidFill>
              </a:rPr>
              <a:t>VM </a:t>
            </a:r>
            <a:r>
              <a:rPr lang="en" dirty="0">
                <a:solidFill>
                  <a:srgbClr val="818188"/>
                </a:solidFill>
              </a:rPr>
              <a:t>computing and </a:t>
            </a:r>
            <a:r>
              <a:rPr lang="en" b="1" dirty="0">
                <a:solidFill>
                  <a:srgbClr val="818188"/>
                </a:solidFill>
              </a:rPr>
              <a:t>Supercomputers</a:t>
            </a:r>
            <a:r>
              <a:rPr lang="en" dirty="0">
                <a:solidFill>
                  <a:srgbClr val="818188"/>
                </a:solidFill>
              </a:rPr>
              <a:t>. Currently Equinix USA datacenters ensures 1µs between East and West Coast. Chronology of </a:t>
            </a:r>
            <a:r>
              <a:rPr lang="en" b="1" dirty="0">
                <a:solidFill>
                  <a:srgbClr val="818188"/>
                </a:solidFill>
              </a:rPr>
              <a:t>LOG</a:t>
            </a:r>
            <a:r>
              <a:rPr lang="en" dirty="0">
                <a:solidFill>
                  <a:srgbClr val="818188"/>
                </a:solidFill>
              </a:rPr>
              <a:t> events is important</a:t>
            </a:r>
            <a:r>
              <a:rPr lang="en" b="1" dirty="0">
                <a:solidFill>
                  <a:srgbClr val="818188"/>
                </a:solidFill>
              </a:rPr>
              <a:t> </a:t>
            </a:r>
            <a:r>
              <a:rPr lang="en" dirty="0">
                <a:solidFill>
                  <a:srgbClr val="818188"/>
                </a:solidFill>
              </a:rPr>
              <a:t>for investigating error logic. Time &amp; date is essential for automatic backups and</a:t>
            </a:r>
            <a:r>
              <a:rPr lang="en" b="1" dirty="0">
                <a:solidFill>
                  <a:srgbClr val="818188"/>
                </a:solidFill>
              </a:rPr>
              <a:t> archives. </a:t>
            </a:r>
            <a:r>
              <a:rPr lang="en" dirty="0">
                <a:solidFill>
                  <a:srgbClr val="818188"/>
                </a:solidFill>
              </a:rPr>
              <a:t>At least once per decade each Date Center is experiencing serious crash because of poor synchronization. </a:t>
            </a:r>
            <a:r>
              <a:rPr lang="en" b="1" dirty="0">
                <a:solidFill>
                  <a:srgbClr val="818188"/>
                </a:solidFill>
              </a:rPr>
              <a:t>What are the risks ?</a:t>
            </a:r>
            <a:r>
              <a:rPr lang="en" dirty="0">
                <a:solidFill>
                  <a:srgbClr val="818188"/>
                </a:solidFill>
              </a:rPr>
              <a:t> Weak synchronization keeps risk of IT distributed systems to not behave stable. Instability open the doors or better to say backdoors for hackers. They know the </a:t>
            </a:r>
            <a:r>
              <a:rPr lang="en-GB" dirty="0">
                <a:solidFill>
                  <a:srgbClr val="818188"/>
                </a:solidFill>
              </a:rPr>
              <a:t>Archileas’ heel</a:t>
            </a:r>
            <a:r>
              <a:rPr lang="en" dirty="0">
                <a:solidFill>
                  <a:srgbClr val="818188"/>
                </a:solidFill>
              </a:rPr>
              <a:t> of unsynchronized CLOUD. The SQL database transactions can not be completed and therefore rollback are unexpectedly more frequent. Unstable </a:t>
            </a:r>
            <a:r>
              <a:rPr lang="en-GB" dirty="0">
                <a:solidFill>
                  <a:srgbClr val="818188"/>
                </a:solidFill>
              </a:rPr>
              <a:t>synchronization seriously</a:t>
            </a:r>
            <a:r>
              <a:rPr lang="en" dirty="0">
                <a:solidFill>
                  <a:srgbClr val="818188"/>
                </a:solidFill>
              </a:rPr>
              <a:t> reduces </a:t>
            </a:r>
            <a:r>
              <a:rPr lang="en" b="1" dirty="0">
                <a:solidFill>
                  <a:srgbClr val="818188"/>
                </a:solidFill>
              </a:rPr>
              <a:t>performance.</a:t>
            </a:r>
            <a:endParaRPr lang="en" dirty="0">
              <a:solidFill>
                <a:srgbClr val="818188"/>
              </a:solidFill>
            </a:endParaRPr>
          </a:p>
        </p:txBody>
      </p:sp>
      <p:pic>
        <p:nvPicPr>
          <p:cNvPr id="11" name="Picture 10">
            <a:extLst>
              <a:ext uri="{FF2B5EF4-FFF2-40B4-BE49-F238E27FC236}">
                <a16:creationId xmlns:a16="http://schemas.microsoft.com/office/drawing/2014/main" id="{EC0C071D-54F4-DB49-99E2-3053D531F8F0}"/>
              </a:ext>
            </a:extLst>
          </p:cNvPr>
          <p:cNvPicPr>
            <a:picLocks noChangeAspect="1"/>
          </p:cNvPicPr>
          <p:nvPr/>
        </p:nvPicPr>
        <p:blipFill>
          <a:blip r:embed="rId2"/>
          <a:stretch>
            <a:fillRect/>
          </a:stretch>
        </p:blipFill>
        <p:spPr>
          <a:xfrm>
            <a:off x="-1" y="943190"/>
            <a:ext cx="12198207" cy="3586273"/>
          </a:xfrm>
          <a:prstGeom prst="rect">
            <a:avLst/>
          </a:prstGeom>
        </p:spPr>
      </p:pic>
    </p:spTree>
    <p:extLst>
      <p:ext uri="{BB962C8B-B14F-4D97-AF65-F5344CB8AC3E}">
        <p14:creationId xmlns:p14="http://schemas.microsoft.com/office/powerpoint/2010/main" val="1365172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dirty="0"/>
              <a:t>WELCOME</a:t>
            </a:r>
          </a:p>
        </p:txBody>
      </p:sp>
      <p:sp>
        <p:nvSpPr>
          <p:cNvPr id="6" name="Symbol zastępczy tekstu 5"/>
          <p:cNvSpPr>
            <a:spLocks noGrp="1"/>
          </p:cNvSpPr>
          <p:nvPr>
            <p:ph type="body" idx="1"/>
          </p:nvPr>
        </p:nvSpPr>
        <p:spPr/>
        <p:txBody>
          <a:bodyPr>
            <a:normAutofit fontScale="85000" lnSpcReduction="20000"/>
          </a:bodyPr>
          <a:lstStyle/>
          <a:p>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r>
              <a:rPr lang="pl-PL" dirty="0" err="1"/>
              <a:t>Nullam</a:t>
            </a:r>
            <a:r>
              <a:rPr lang="pl-PL" dirty="0"/>
              <a:t> </a:t>
            </a:r>
            <a:r>
              <a:rPr lang="pl-PL" dirty="0" err="1"/>
              <a:t>venenatis</a:t>
            </a:r>
            <a:r>
              <a:rPr lang="pl-PL" dirty="0"/>
              <a:t> </a:t>
            </a:r>
            <a:r>
              <a:rPr lang="pl-PL" dirty="0" err="1"/>
              <a:t>ipsum</a:t>
            </a:r>
            <a:r>
              <a:rPr lang="pl-PL" dirty="0"/>
              <a:t> vel </a:t>
            </a:r>
            <a:r>
              <a:rPr lang="pl-PL" dirty="0" err="1"/>
              <a:t>augue</a:t>
            </a:r>
            <a:r>
              <a:rPr lang="pl-PL" dirty="0"/>
              <a:t> </a:t>
            </a:r>
            <a:r>
              <a:rPr lang="pl-PL" dirty="0" err="1"/>
              <a:t>hendrerit</a:t>
            </a:r>
            <a:r>
              <a:rPr lang="pl-PL" dirty="0"/>
              <a:t> </a:t>
            </a:r>
            <a:r>
              <a:rPr lang="pl-PL" dirty="0" err="1"/>
              <a:t>volutpat</a:t>
            </a:r>
            <a:r>
              <a:rPr lang="pl-PL" dirty="0"/>
              <a:t>.</a:t>
            </a:r>
          </a:p>
        </p:txBody>
      </p:sp>
      <p:sp>
        <p:nvSpPr>
          <p:cNvPr id="11" name="TextBox 10">
            <a:extLst>
              <a:ext uri="{FF2B5EF4-FFF2-40B4-BE49-F238E27FC236}">
                <a16:creationId xmlns:a16="http://schemas.microsoft.com/office/drawing/2014/main" id="{189247AD-F834-FC41-B606-7A3E4A1D17F4}"/>
              </a:ext>
            </a:extLst>
          </p:cNvPr>
          <p:cNvSpPr txBox="1"/>
          <p:nvPr/>
        </p:nvSpPr>
        <p:spPr>
          <a:xfrm>
            <a:off x="138338" y="4621948"/>
            <a:ext cx="11948497" cy="2246769"/>
          </a:xfrm>
          <a:prstGeom prst="rect">
            <a:avLst/>
          </a:prstGeom>
          <a:noFill/>
        </p:spPr>
        <p:txBody>
          <a:bodyPr wrap="square" rtlCol="0">
            <a:spAutoFit/>
          </a:bodyPr>
          <a:lstStyle/>
          <a:p>
            <a:pPr algn="just"/>
            <a:r>
              <a:rPr lang="en-GB" sz="2000" b="1" dirty="0">
                <a:solidFill>
                  <a:schemeClr val="bg1">
                    <a:lumMod val="50000"/>
                  </a:schemeClr>
                </a:solidFill>
              </a:rPr>
              <a:t>Stock Exchanges &amp; Banks </a:t>
            </a:r>
            <a:r>
              <a:rPr lang="en-GB" sz="2000" dirty="0">
                <a:solidFill>
                  <a:schemeClr val="bg1">
                    <a:lumMod val="50000"/>
                  </a:schemeClr>
                </a:solidFill>
              </a:rPr>
              <a:t>need a 100 µs synchronization accuracy  at 1us resolution to ensure </a:t>
            </a:r>
            <a:r>
              <a:rPr lang="en-GB" sz="2000" b="1" dirty="0">
                <a:solidFill>
                  <a:schemeClr val="bg1">
                    <a:lumMod val="50000"/>
                  </a:schemeClr>
                </a:solidFill>
              </a:rPr>
              <a:t>FINRA, EMIR, MiFID II</a:t>
            </a:r>
            <a:r>
              <a:rPr lang="en-GB" sz="2000" dirty="0">
                <a:solidFill>
                  <a:schemeClr val="bg1">
                    <a:lumMod val="50000"/>
                  </a:schemeClr>
                </a:solidFill>
              </a:rPr>
              <a:t> The </a:t>
            </a:r>
            <a:r>
              <a:rPr lang="en-GB" sz="2000" b="1" dirty="0">
                <a:solidFill>
                  <a:schemeClr val="bg1">
                    <a:lumMod val="50000"/>
                  </a:schemeClr>
                </a:solidFill>
              </a:rPr>
              <a:t>HFT  </a:t>
            </a:r>
            <a:r>
              <a:rPr lang="en-GB" sz="2000" dirty="0">
                <a:solidFill>
                  <a:schemeClr val="bg1">
                    <a:lumMod val="50000"/>
                  </a:schemeClr>
                </a:solidFill>
              </a:rPr>
              <a:t>matching engines based on sequence need to understand order of trade execution. Network low latency is important for colocation and must ensure 10mln trading's/1s. Today NYSE &amp; LSE pushes going synchronization down to [ns] level. The new PTP/IEEE1588 </a:t>
            </a:r>
            <a:r>
              <a:rPr lang="en-GB" sz="2000" b="1" dirty="0">
                <a:solidFill>
                  <a:schemeClr val="bg1">
                    <a:lumMod val="50000"/>
                  </a:schemeClr>
                </a:solidFill>
              </a:rPr>
              <a:t>HA (High Accuracy) </a:t>
            </a:r>
            <a:r>
              <a:rPr lang="en-GB" sz="2000" dirty="0">
                <a:solidFill>
                  <a:schemeClr val="bg1">
                    <a:lumMod val="50000"/>
                  </a:schemeClr>
                </a:solidFill>
              </a:rPr>
              <a:t>profile is more frequently in use. It basis on White Rabbit.</a:t>
            </a:r>
            <a:r>
              <a:rPr lang="en-GB" sz="2000" b="1" dirty="0">
                <a:solidFill>
                  <a:schemeClr val="bg1">
                    <a:lumMod val="50000"/>
                  </a:schemeClr>
                </a:solidFill>
              </a:rPr>
              <a:t> </a:t>
            </a:r>
            <a:r>
              <a:rPr lang="en-GB" sz="2000" dirty="0">
                <a:solidFill>
                  <a:schemeClr val="bg1">
                    <a:lumMod val="50000"/>
                  </a:schemeClr>
                </a:solidFill>
              </a:rPr>
              <a:t>The e-banking, VISA/MasterCard are requiring time for keeping  chronology. Timestamping RFC3161 is important  for long-term preservation of financial operations. The financial IT systems needs synchronization for overnights computing and to keep data archive. </a:t>
            </a:r>
          </a:p>
        </p:txBody>
      </p:sp>
      <p:pic>
        <p:nvPicPr>
          <p:cNvPr id="4" name="Picture 3">
            <a:extLst>
              <a:ext uri="{FF2B5EF4-FFF2-40B4-BE49-F238E27FC236}">
                <a16:creationId xmlns:a16="http://schemas.microsoft.com/office/drawing/2014/main" id="{5F300166-A0C0-984E-AA85-073460CF15A6}"/>
              </a:ext>
            </a:extLst>
          </p:cNvPr>
          <p:cNvPicPr>
            <a:picLocks noChangeAspect="1"/>
          </p:cNvPicPr>
          <p:nvPr/>
        </p:nvPicPr>
        <p:blipFill>
          <a:blip r:embed="rId2"/>
          <a:stretch>
            <a:fillRect/>
          </a:stretch>
        </p:blipFill>
        <p:spPr>
          <a:xfrm>
            <a:off x="-1" y="955100"/>
            <a:ext cx="12193888" cy="3585003"/>
          </a:xfrm>
          <a:prstGeom prst="rect">
            <a:avLst/>
          </a:prstGeom>
        </p:spPr>
      </p:pic>
      <p:sp>
        <p:nvSpPr>
          <p:cNvPr id="2" name="TextBox 1">
            <a:extLst>
              <a:ext uri="{FF2B5EF4-FFF2-40B4-BE49-F238E27FC236}">
                <a16:creationId xmlns:a16="http://schemas.microsoft.com/office/drawing/2014/main" id="{458CC015-3D41-1749-BAD3-DA0DD1B9ACF4}"/>
              </a:ext>
            </a:extLst>
          </p:cNvPr>
          <p:cNvSpPr txBox="1"/>
          <p:nvPr/>
        </p:nvSpPr>
        <p:spPr>
          <a:xfrm>
            <a:off x="7638585" y="3602700"/>
            <a:ext cx="2587083" cy="400110"/>
          </a:xfrm>
          <a:prstGeom prst="rect">
            <a:avLst/>
          </a:prstGeom>
          <a:noFill/>
        </p:spPr>
        <p:txBody>
          <a:bodyPr wrap="square" rtlCol="0">
            <a:spAutoFit/>
          </a:bodyPr>
          <a:lstStyle/>
          <a:p>
            <a:r>
              <a:rPr lang="en-GB" sz="2000" b="1" dirty="0">
                <a:solidFill>
                  <a:schemeClr val="bg1"/>
                </a:solidFill>
              </a:rPr>
              <a:t>RTS25, FINRA, EMIR …</a:t>
            </a:r>
            <a:endParaRPr lang="en-US" sz="2000" b="1" dirty="0">
              <a:solidFill>
                <a:schemeClr val="bg1"/>
              </a:solidFill>
            </a:endParaRPr>
          </a:p>
        </p:txBody>
      </p:sp>
    </p:spTree>
    <p:extLst>
      <p:ext uri="{BB962C8B-B14F-4D97-AF65-F5344CB8AC3E}">
        <p14:creationId xmlns:p14="http://schemas.microsoft.com/office/powerpoint/2010/main" val="4141241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dirty="0"/>
              <a:t>WELCOME</a:t>
            </a:r>
          </a:p>
        </p:txBody>
      </p:sp>
      <p:sp>
        <p:nvSpPr>
          <p:cNvPr id="6" name="Symbol zastępczy tekstu 5"/>
          <p:cNvSpPr>
            <a:spLocks noGrp="1"/>
          </p:cNvSpPr>
          <p:nvPr>
            <p:ph type="body" idx="1"/>
          </p:nvPr>
        </p:nvSpPr>
        <p:spPr/>
        <p:txBody>
          <a:bodyPr>
            <a:normAutofit fontScale="85000" lnSpcReduction="20000"/>
          </a:bodyPr>
          <a:lstStyle/>
          <a:p>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r>
              <a:rPr lang="pl-PL" dirty="0" err="1"/>
              <a:t>Nullam</a:t>
            </a:r>
            <a:r>
              <a:rPr lang="pl-PL" dirty="0"/>
              <a:t> </a:t>
            </a:r>
            <a:r>
              <a:rPr lang="pl-PL" dirty="0" err="1"/>
              <a:t>venenatis</a:t>
            </a:r>
            <a:r>
              <a:rPr lang="pl-PL" dirty="0"/>
              <a:t> </a:t>
            </a:r>
            <a:r>
              <a:rPr lang="pl-PL" dirty="0" err="1"/>
              <a:t>ipsum</a:t>
            </a:r>
            <a:r>
              <a:rPr lang="pl-PL" dirty="0"/>
              <a:t> vel </a:t>
            </a:r>
            <a:r>
              <a:rPr lang="pl-PL" dirty="0" err="1"/>
              <a:t>augue</a:t>
            </a:r>
            <a:r>
              <a:rPr lang="pl-PL" dirty="0"/>
              <a:t> </a:t>
            </a:r>
            <a:r>
              <a:rPr lang="pl-PL" dirty="0" err="1"/>
              <a:t>hendrerit</a:t>
            </a:r>
            <a:r>
              <a:rPr lang="pl-PL" dirty="0"/>
              <a:t> </a:t>
            </a:r>
            <a:r>
              <a:rPr lang="pl-PL" dirty="0" err="1"/>
              <a:t>volutpat</a:t>
            </a:r>
            <a:r>
              <a:rPr lang="pl-PL" dirty="0"/>
              <a:t>.</a:t>
            </a:r>
          </a:p>
        </p:txBody>
      </p:sp>
      <p:pic>
        <p:nvPicPr>
          <p:cNvPr id="4" name="Picture 3">
            <a:extLst>
              <a:ext uri="{FF2B5EF4-FFF2-40B4-BE49-F238E27FC236}">
                <a16:creationId xmlns:a16="http://schemas.microsoft.com/office/drawing/2014/main" id="{A12079D1-8D5F-EE4D-8C6E-6A00C6778BE9}"/>
              </a:ext>
            </a:extLst>
          </p:cNvPr>
          <p:cNvPicPr>
            <a:picLocks noChangeAspect="1"/>
          </p:cNvPicPr>
          <p:nvPr/>
        </p:nvPicPr>
        <p:blipFill>
          <a:blip r:embed="rId2"/>
          <a:stretch>
            <a:fillRect/>
          </a:stretch>
        </p:blipFill>
        <p:spPr>
          <a:xfrm>
            <a:off x="-1" y="944467"/>
            <a:ext cx="12193889" cy="3585004"/>
          </a:xfrm>
          <a:prstGeom prst="rect">
            <a:avLst/>
          </a:prstGeom>
        </p:spPr>
      </p:pic>
      <p:sp>
        <p:nvSpPr>
          <p:cNvPr id="8" name="TextBox 7">
            <a:extLst>
              <a:ext uri="{FF2B5EF4-FFF2-40B4-BE49-F238E27FC236}">
                <a16:creationId xmlns:a16="http://schemas.microsoft.com/office/drawing/2014/main" id="{ECAEA3D3-1182-E245-9888-E33B1BF2629D}"/>
              </a:ext>
            </a:extLst>
          </p:cNvPr>
          <p:cNvSpPr txBox="1"/>
          <p:nvPr/>
        </p:nvSpPr>
        <p:spPr>
          <a:xfrm>
            <a:off x="112295" y="4574705"/>
            <a:ext cx="12079705" cy="2308324"/>
          </a:xfrm>
          <a:prstGeom prst="rect">
            <a:avLst/>
          </a:prstGeom>
          <a:noFill/>
        </p:spPr>
        <p:txBody>
          <a:bodyPr wrap="square" rtlCol="0">
            <a:spAutoFit/>
          </a:bodyPr>
          <a:lstStyle/>
          <a:p>
            <a:pPr algn="just"/>
            <a:r>
              <a:rPr lang="en-GB" sz="2400" dirty="0">
                <a:solidFill>
                  <a:schemeClr val="bg1">
                    <a:lumMod val="50000"/>
                  </a:schemeClr>
                </a:solidFill>
              </a:rPr>
              <a:t>Synchronizing </a:t>
            </a:r>
            <a:r>
              <a:rPr lang="en-GB" sz="2400" b="1" dirty="0">
                <a:solidFill>
                  <a:schemeClr val="bg1">
                    <a:lumMod val="50000"/>
                  </a:schemeClr>
                </a:solidFill>
              </a:rPr>
              <a:t>IEC61850 s</a:t>
            </a:r>
            <a:r>
              <a:rPr lang="en-GB" sz="2400" dirty="0">
                <a:solidFill>
                  <a:schemeClr val="bg1">
                    <a:lumMod val="50000"/>
                  </a:schemeClr>
                </a:solidFill>
              </a:rPr>
              <a:t>ubstation is important for modern distributed smart-grids. The Elproma ensures 100ns accuracy for IED (Intelligent Electronic Devices) relays and PMU (Phaser Measurement Units) according to </a:t>
            </a:r>
            <a:r>
              <a:rPr lang="en-GB" sz="2400" b="1" dirty="0">
                <a:solidFill>
                  <a:schemeClr val="bg1">
                    <a:lumMod val="50000"/>
                  </a:schemeClr>
                </a:solidFill>
              </a:rPr>
              <a:t>IEEE C37.238 </a:t>
            </a:r>
            <a:r>
              <a:rPr lang="en-GB" sz="2400" dirty="0">
                <a:solidFill>
                  <a:schemeClr val="bg1">
                    <a:lumMod val="50000"/>
                  </a:schemeClr>
                </a:solidFill>
              </a:rPr>
              <a:t>standard. </a:t>
            </a:r>
            <a:r>
              <a:rPr lang="en-GB" sz="2400" i="1" dirty="0">
                <a:solidFill>
                  <a:schemeClr val="bg1">
                    <a:lumMod val="50000"/>
                  </a:schemeClr>
                </a:solidFill>
              </a:rPr>
              <a:t>Synchrophazors (PMU)</a:t>
            </a:r>
            <a:r>
              <a:rPr lang="en-GB" sz="2400" b="1" i="1" dirty="0">
                <a:solidFill>
                  <a:schemeClr val="bg1">
                    <a:lumMod val="50000"/>
                  </a:schemeClr>
                </a:solidFill>
              </a:rPr>
              <a:t> </a:t>
            </a:r>
            <a:r>
              <a:rPr lang="en-GB" sz="2400" dirty="0">
                <a:solidFill>
                  <a:schemeClr val="bg1">
                    <a:lumMod val="50000"/>
                  </a:schemeClr>
                </a:solidFill>
              </a:rPr>
              <a:t>require better than a 1µs accuracy of synchronization to secure the predictive power distribution management. It enforces IEEE1588 protocol operation in a special </a:t>
            </a:r>
            <a:r>
              <a:rPr lang="en-GB" sz="2400" b="1" dirty="0">
                <a:solidFill>
                  <a:schemeClr val="bg1">
                    <a:lumMod val="50000"/>
                  </a:schemeClr>
                </a:solidFill>
              </a:rPr>
              <a:t>Power Utility Profile</a:t>
            </a:r>
            <a:r>
              <a:rPr lang="en-GB" sz="2400" dirty="0">
                <a:solidFill>
                  <a:schemeClr val="bg1">
                    <a:lumMod val="50000"/>
                  </a:schemeClr>
                </a:solidFill>
              </a:rPr>
              <a:t>. Elproma supports world leading modern smart-grids in Asia. We deploy country size smart grids.</a:t>
            </a:r>
            <a:endParaRPr lang="en-GB" sz="2400" b="1" dirty="0">
              <a:solidFill>
                <a:schemeClr val="bg1">
                  <a:lumMod val="50000"/>
                </a:schemeClr>
              </a:solidFill>
            </a:endParaRPr>
          </a:p>
        </p:txBody>
      </p:sp>
    </p:spTree>
    <p:extLst>
      <p:ext uri="{BB962C8B-B14F-4D97-AF65-F5344CB8AC3E}">
        <p14:creationId xmlns:p14="http://schemas.microsoft.com/office/powerpoint/2010/main" val="957748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dirty="0"/>
              <a:t>WELCOME</a:t>
            </a:r>
          </a:p>
        </p:txBody>
      </p:sp>
      <p:sp>
        <p:nvSpPr>
          <p:cNvPr id="6" name="Symbol zastępczy tekstu 5"/>
          <p:cNvSpPr>
            <a:spLocks noGrp="1"/>
          </p:cNvSpPr>
          <p:nvPr>
            <p:ph type="body" idx="1"/>
          </p:nvPr>
        </p:nvSpPr>
        <p:spPr/>
        <p:txBody>
          <a:bodyPr>
            <a:normAutofit fontScale="85000" lnSpcReduction="20000"/>
          </a:bodyPr>
          <a:lstStyle/>
          <a:p>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r>
              <a:rPr lang="pl-PL" dirty="0" err="1"/>
              <a:t>Nullam</a:t>
            </a:r>
            <a:r>
              <a:rPr lang="pl-PL" dirty="0"/>
              <a:t> </a:t>
            </a:r>
            <a:r>
              <a:rPr lang="pl-PL" dirty="0" err="1"/>
              <a:t>venenatis</a:t>
            </a:r>
            <a:r>
              <a:rPr lang="pl-PL" dirty="0"/>
              <a:t> </a:t>
            </a:r>
            <a:r>
              <a:rPr lang="pl-PL" dirty="0" err="1"/>
              <a:t>ipsum</a:t>
            </a:r>
            <a:r>
              <a:rPr lang="pl-PL" dirty="0"/>
              <a:t> vel </a:t>
            </a:r>
            <a:r>
              <a:rPr lang="pl-PL" dirty="0" err="1"/>
              <a:t>augue</a:t>
            </a:r>
            <a:r>
              <a:rPr lang="pl-PL" dirty="0"/>
              <a:t> </a:t>
            </a:r>
            <a:r>
              <a:rPr lang="pl-PL" dirty="0" err="1"/>
              <a:t>hendrerit</a:t>
            </a:r>
            <a:r>
              <a:rPr lang="pl-PL" dirty="0"/>
              <a:t> </a:t>
            </a:r>
            <a:r>
              <a:rPr lang="pl-PL" dirty="0" err="1"/>
              <a:t>volutpat</a:t>
            </a:r>
            <a:r>
              <a:rPr lang="pl-PL" dirty="0"/>
              <a:t>.</a:t>
            </a:r>
          </a:p>
        </p:txBody>
      </p:sp>
      <p:sp>
        <p:nvSpPr>
          <p:cNvPr id="7" name="TextBox 6">
            <a:extLst>
              <a:ext uri="{FF2B5EF4-FFF2-40B4-BE49-F238E27FC236}">
                <a16:creationId xmlns:a16="http://schemas.microsoft.com/office/drawing/2014/main" id="{4A3EBF38-4352-CC44-8167-D6376FC0EB0D}"/>
              </a:ext>
            </a:extLst>
          </p:cNvPr>
          <p:cNvSpPr txBox="1"/>
          <p:nvPr/>
        </p:nvSpPr>
        <p:spPr>
          <a:xfrm>
            <a:off x="106017" y="4678017"/>
            <a:ext cx="11841641" cy="1994680"/>
          </a:xfrm>
          <a:prstGeom prst="rect">
            <a:avLst/>
          </a:prstGeom>
          <a:noFill/>
        </p:spPr>
        <p:txBody>
          <a:bodyPr wrap="square" rtlCol="0">
            <a:spAutoFit/>
          </a:bodyPr>
          <a:lstStyle/>
          <a:p>
            <a:pPr algn="just"/>
            <a:r>
              <a:rPr lang="en-GB" sz="2400" b="1" dirty="0">
                <a:solidFill>
                  <a:schemeClr val="bg1">
                    <a:lumMod val="50000"/>
                  </a:schemeClr>
                </a:solidFill>
              </a:rPr>
              <a:t>ITU-I G.8275.1 &amp; ITU-I 8275.2 </a:t>
            </a:r>
            <a:r>
              <a:rPr lang="en-GB" sz="2400" dirty="0">
                <a:solidFill>
                  <a:schemeClr val="bg1">
                    <a:lumMod val="50000"/>
                  </a:schemeClr>
                </a:solidFill>
              </a:rPr>
              <a:t>profiles</a:t>
            </a:r>
            <a:r>
              <a:rPr lang="en-GB" sz="2400" b="1" dirty="0">
                <a:solidFill>
                  <a:schemeClr val="bg1">
                    <a:lumMod val="50000"/>
                  </a:schemeClr>
                </a:solidFill>
              </a:rPr>
              <a:t> </a:t>
            </a:r>
            <a:r>
              <a:rPr lang="en-GB" sz="2400" dirty="0">
                <a:solidFill>
                  <a:schemeClr val="bg1">
                    <a:lumMod val="50000"/>
                  </a:schemeClr>
                </a:solidFill>
              </a:rPr>
              <a:t>ensures new 5G/6G core synchronization for Industry 4.0</a:t>
            </a:r>
            <a:br>
              <a:rPr lang="en-GB" sz="2400" dirty="0">
                <a:solidFill>
                  <a:schemeClr val="bg1">
                    <a:lumMod val="50000"/>
                  </a:schemeClr>
                </a:solidFill>
              </a:rPr>
            </a:br>
            <a:r>
              <a:rPr lang="en-GB" sz="2400" dirty="0">
                <a:solidFill>
                  <a:schemeClr val="bg1">
                    <a:lumMod val="50000"/>
                  </a:schemeClr>
                </a:solidFill>
              </a:rPr>
              <a:t>New next generation ePRTC/cnPRTC clocks are enabling deep core 5G synchronization. </a:t>
            </a:r>
            <a:br>
              <a:rPr lang="en-GB" sz="2400" dirty="0">
                <a:solidFill>
                  <a:schemeClr val="bg1">
                    <a:lumMod val="50000"/>
                  </a:schemeClr>
                </a:solidFill>
              </a:rPr>
            </a:br>
            <a:r>
              <a:rPr lang="en-GB" sz="2400" dirty="0">
                <a:solidFill>
                  <a:schemeClr val="bg1">
                    <a:lumMod val="50000"/>
                  </a:schemeClr>
                </a:solidFill>
              </a:rPr>
              <a:t>The synchronization in TELECOM is also very important for BTS (Base Transceiver Station) and for keeping RADIO frequency stable. Here, the stability of frequency is strategic. Modern TELECOM uses also SyncE and White Rabbit – the latest PTP 2.1 IEEE1588:2019 standard.</a:t>
            </a:r>
          </a:p>
        </p:txBody>
      </p:sp>
      <p:pic>
        <p:nvPicPr>
          <p:cNvPr id="3" name="Picture 2">
            <a:extLst>
              <a:ext uri="{FF2B5EF4-FFF2-40B4-BE49-F238E27FC236}">
                <a16:creationId xmlns:a16="http://schemas.microsoft.com/office/drawing/2014/main" id="{C5751C82-471C-E840-A6F5-2EB44E1C9172}"/>
              </a:ext>
            </a:extLst>
          </p:cNvPr>
          <p:cNvPicPr>
            <a:picLocks noChangeAspect="1"/>
          </p:cNvPicPr>
          <p:nvPr/>
        </p:nvPicPr>
        <p:blipFill>
          <a:blip r:embed="rId2"/>
          <a:stretch>
            <a:fillRect/>
          </a:stretch>
        </p:blipFill>
        <p:spPr>
          <a:xfrm>
            <a:off x="0" y="933834"/>
            <a:ext cx="12196141" cy="3585665"/>
          </a:xfrm>
          <a:prstGeom prst="rect">
            <a:avLst/>
          </a:prstGeom>
        </p:spPr>
      </p:pic>
    </p:spTree>
    <p:extLst>
      <p:ext uri="{BB962C8B-B14F-4D97-AF65-F5344CB8AC3E}">
        <p14:creationId xmlns:p14="http://schemas.microsoft.com/office/powerpoint/2010/main" val="4220212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ytuł 7">
            <a:extLst>
              <a:ext uri="{FF2B5EF4-FFF2-40B4-BE49-F238E27FC236}">
                <a16:creationId xmlns:a16="http://schemas.microsoft.com/office/drawing/2014/main" id="{6A1BB1A5-A11F-3140-8088-F5E3D6E56EFF}"/>
              </a:ext>
            </a:extLst>
          </p:cNvPr>
          <p:cNvSpPr txBox="1">
            <a:spLocks/>
          </p:cNvSpPr>
          <p:nvPr/>
        </p:nvSpPr>
        <p:spPr>
          <a:xfrm>
            <a:off x="1625977" y="780360"/>
            <a:ext cx="2272738" cy="869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1800" kern="1200">
                <a:solidFill>
                  <a:srgbClr val="C12429"/>
                </a:solidFill>
                <a:latin typeface="+mj-lt"/>
                <a:ea typeface="+mj-ea"/>
                <a:cs typeface="+mj-cs"/>
              </a:defRPr>
            </a:lvl1pPr>
          </a:lstStyle>
          <a:p>
            <a:r>
              <a:rPr lang="en-GB" sz="3600" b="1" dirty="0"/>
              <a:t>About</a:t>
            </a:r>
          </a:p>
        </p:txBody>
      </p:sp>
      <p:grpSp>
        <p:nvGrpSpPr>
          <p:cNvPr id="4" name="Group 3">
            <a:extLst>
              <a:ext uri="{FF2B5EF4-FFF2-40B4-BE49-F238E27FC236}">
                <a16:creationId xmlns:a16="http://schemas.microsoft.com/office/drawing/2014/main" id="{E5BF23C2-C885-514F-B895-88A6F48EE2A8}"/>
              </a:ext>
            </a:extLst>
          </p:cNvPr>
          <p:cNvGrpSpPr/>
          <p:nvPr/>
        </p:nvGrpSpPr>
        <p:grpSpPr>
          <a:xfrm>
            <a:off x="235284" y="1847047"/>
            <a:ext cx="5405023" cy="4561780"/>
            <a:chOff x="291763" y="1347943"/>
            <a:chExt cx="5405023" cy="4561780"/>
          </a:xfrm>
        </p:grpSpPr>
        <p:grpSp>
          <p:nvGrpSpPr>
            <p:cNvPr id="7" name="Group 6">
              <a:extLst>
                <a:ext uri="{FF2B5EF4-FFF2-40B4-BE49-F238E27FC236}">
                  <a16:creationId xmlns:a16="http://schemas.microsoft.com/office/drawing/2014/main" id="{92983916-0E4E-DC4B-AB1E-1F88DE430D43}"/>
                </a:ext>
              </a:extLst>
            </p:cNvPr>
            <p:cNvGrpSpPr/>
            <p:nvPr/>
          </p:nvGrpSpPr>
          <p:grpSpPr>
            <a:xfrm>
              <a:off x="338517" y="1347943"/>
              <a:ext cx="5358269" cy="3187137"/>
              <a:chOff x="2469137" y="1373719"/>
              <a:chExt cx="5358269" cy="3187137"/>
            </a:xfrm>
          </p:grpSpPr>
          <p:pic>
            <p:nvPicPr>
              <p:cNvPr id="21" name="Image 1">
                <a:extLst>
                  <a:ext uri="{FF2B5EF4-FFF2-40B4-BE49-F238E27FC236}">
                    <a16:creationId xmlns:a16="http://schemas.microsoft.com/office/drawing/2014/main" id="{62BD33AF-502D-4348-A99C-72B114B3CEE7}"/>
                  </a:ext>
                </a:extLst>
              </p:cNvPr>
              <p:cNvPicPr>
                <a:picLocks noChangeAspect="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bwMode="auto">
              <a:xfrm>
                <a:off x="2658552" y="1373719"/>
                <a:ext cx="595437" cy="595466"/>
              </a:xfrm>
              <a:prstGeom prst="rect">
                <a:avLst/>
              </a:prstGeom>
            </p:spPr>
          </p:pic>
          <p:sp>
            <p:nvSpPr>
              <p:cNvPr id="22" name="Rectangle 46">
                <a:extLst>
                  <a:ext uri="{FF2B5EF4-FFF2-40B4-BE49-F238E27FC236}">
                    <a16:creationId xmlns:a16="http://schemas.microsoft.com/office/drawing/2014/main" id="{3E4BEFCE-ECDB-1749-88AE-16A4D4D3C924}"/>
                  </a:ext>
                </a:extLst>
              </p:cNvPr>
              <p:cNvSpPr>
                <a:spLocks noChangeArrowheads="1"/>
              </p:cNvSpPr>
              <p:nvPr/>
            </p:nvSpPr>
            <p:spPr bwMode="auto">
              <a:xfrm>
                <a:off x="3424548" y="1374803"/>
                <a:ext cx="4259308" cy="63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1pPr>
                <a:lvl2pPr marL="742950" indent="-28575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2pPr>
                <a:lvl3pPr marL="11430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3pPr>
                <a:lvl4pPr marL="16002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4pPr>
                <a:lvl5pPr marL="20574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5pPr>
                <a:lvl6pPr marL="25146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6pPr>
                <a:lvl7pPr marL="29718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7pPr>
                <a:lvl8pPr marL="34290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8pPr>
                <a:lvl9pPr marL="38862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9pPr>
              </a:lstStyle>
              <a:p>
                <a:pPr>
                  <a:lnSpc>
                    <a:spcPct val="110000"/>
                  </a:lnSpc>
                  <a:spcBef>
                    <a:spcPts val="200"/>
                  </a:spcBef>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Globally well know brand in synchronization, </a:t>
                </a:r>
              </a:p>
              <a:p>
                <a:pPr>
                  <a:lnSpc>
                    <a:spcPct val="110000"/>
                  </a:lnSpc>
                  <a:spcBef>
                    <a:spcPts val="200"/>
                  </a:spcBef>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a Polish high-tech company since 1992</a:t>
                </a:r>
                <a:endParaRPr lang="en-US" altLang="en-US" sz="1600" dirty="0">
                  <a:solidFill>
                    <a:schemeClr val="bg1">
                      <a:lumMod val="50000"/>
                    </a:schemeClr>
                  </a:solidFill>
                  <a:latin typeface="Tahoma" panose="020B0604030504040204" pitchFamily="34" charset="0"/>
                  <a:cs typeface="Tahoma" panose="020B0604030504040204" pitchFamily="34" charset="0"/>
                  <a:sym typeface="Tahoma" panose="020B0604030504040204" pitchFamily="34" charset="0"/>
                </a:endParaRPr>
              </a:p>
            </p:txBody>
          </p:sp>
          <p:pic>
            <p:nvPicPr>
              <p:cNvPr id="27" name="Picture 26">
                <a:extLst>
                  <a:ext uri="{FF2B5EF4-FFF2-40B4-BE49-F238E27FC236}">
                    <a16:creationId xmlns:a16="http://schemas.microsoft.com/office/drawing/2014/main" id="{22C07EBB-C9A1-9B49-9863-AD78BD34322C}"/>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26733" y="3526430"/>
                <a:ext cx="784902" cy="784902"/>
              </a:xfrm>
              <a:prstGeom prst="rect">
                <a:avLst/>
              </a:prstGeom>
            </p:spPr>
          </p:pic>
          <p:sp>
            <p:nvSpPr>
              <p:cNvPr id="29" name="Rectangle 46">
                <a:extLst>
                  <a:ext uri="{FF2B5EF4-FFF2-40B4-BE49-F238E27FC236}">
                    <a16:creationId xmlns:a16="http://schemas.microsoft.com/office/drawing/2014/main" id="{1486C413-D059-0547-BEA5-4ADA6A25791D}"/>
                  </a:ext>
                </a:extLst>
              </p:cNvPr>
              <p:cNvSpPr>
                <a:spLocks noChangeArrowheads="1"/>
              </p:cNvSpPr>
              <p:nvPr/>
            </p:nvSpPr>
            <p:spPr bwMode="auto">
              <a:xfrm>
                <a:off x="3424548" y="3333789"/>
                <a:ext cx="3780865" cy="122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1pPr>
                <a:lvl2pPr marL="742950" indent="-28575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2pPr>
                <a:lvl3pPr marL="11430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3pPr>
                <a:lvl4pPr marL="16002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4pPr>
                <a:lvl5pPr marL="20574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5pPr>
                <a:lvl6pPr marL="25146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6pPr>
                <a:lvl7pPr marL="29718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7pPr>
                <a:lvl8pPr marL="34290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8pPr>
                <a:lvl9pPr marL="38862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9pPr>
              </a:lstStyle>
              <a:p>
                <a:pPr>
                  <a:lnSpc>
                    <a:spcPct val="110000"/>
                  </a:lnSpc>
                  <a:spcBef>
                    <a:spcPts val="200"/>
                  </a:spcBef>
                </a:pPr>
                <a:r>
                  <a:rPr lang="en-US" altLang="en-US" sz="1600" dirty="0">
                    <a:solidFill>
                      <a:schemeClr val="bg1">
                        <a:lumMod val="50000"/>
                      </a:schemeClr>
                    </a:solidFill>
                    <a:latin typeface="Tahoma" panose="020B0604030504040204" pitchFamily="34" charset="0"/>
                    <a:cs typeface="Tahoma" panose="020B0604030504040204" pitchFamily="34" charset="0"/>
                    <a:sym typeface="Tahoma" panose="020B0604030504040204" pitchFamily="34" charset="0"/>
                  </a:rPr>
                  <a:t>42 employees, 16 r&amp;d engineers,</a:t>
                </a:r>
              </a:p>
              <a:p>
                <a:pPr>
                  <a:lnSpc>
                    <a:spcPct val="110000"/>
                  </a:lnSpc>
                  <a:spcBef>
                    <a:spcPts val="200"/>
                  </a:spcBef>
                </a:pPr>
                <a:r>
                  <a:rPr lang="en-US" altLang="en-US" sz="1600" dirty="0">
                    <a:solidFill>
                      <a:schemeClr val="bg1">
                        <a:lumMod val="50000"/>
                      </a:schemeClr>
                    </a:solidFill>
                    <a:latin typeface="Tahoma" panose="020B0604030504040204" pitchFamily="34" charset="0"/>
                    <a:cs typeface="Tahoma" panose="020B0604030504040204" pitchFamily="34" charset="0"/>
                    <a:sym typeface="Tahoma" panose="020B0604030504040204" pitchFamily="34" charset="0"/>
                  </a:rPr>
                  <a:t>No project to small or to big, </a:t>
                </a:r>
              </a:p>
              <a:p>
                <a:pPr>
                  <a:lnSpc>
                    <a:spcPct val="110000"/>
                  </a:lnSpc>
                  <a:spcBef>
                    <a:spcPts val="200"/>
                  </a:spcBef>
                </a:pPr>
                <a:r>
                  <a:rPr lang="en-US" altLang="en-US" sz="1600" dirty="0">
                    <a:solidFill>
                      <a:schemeClr val="bg1">
                        <a:lumMod val="50000"/>
                      </a:schemeClr>
                    </a:solidFill>
                    <a:latin typeface="Tahoma" panose="020B0604030504040204" pitchFamily="34" charset="0"/>
                    <a:cs typeface="Tahoma" panose="020B0604030504040204" pitchFamily="34" charset="0"/>
                    <a:sym typeface="Tahoma" panose="020B0604030504040204" pitchFamily="34" charset="0"/>
                  </a:rPr>
                  <a:t>We offer flexibility &amp; customization,</a:t>
                </a:r>
              </a:p>
              <a:p>
                <a:pPr>
                  <a:lnSpc>
                    <a:spcPct val="110000"/>
                  </a:lnSpc>
                  <a:spcBef>
                    <a:spcPts val="200"/>
                  </a:spcBef>
                </a:pPr>
                <a:r>
                  <a:rPr lang="en-US" altLang="en-US" sz="1600" dirty="0">
                    <a:solidFill>
                      <a:schemeClr val="bg1">
                        <a:lumMod val="50000"/>
                      </a:schemeClr>
                    </a:solidFill>
                    <a:latin typeface="Tahoma" panose="020B0604030504040204" pitchFamily="34" charset="0"/>
                    <a:cs typeface="Tahoma" panose="020B0604030504040204" pitchFamily="34" charset="0"/>
                    <a:sym typeface="Tahoma" panose="020B0604030504040204" pitchFamily="34" charset="0"/>
                  </a:rPr>
                  <a:t>We do rapid prototyping,</a:t>
                </a:r>
              </a:p>
            </p:txBody>
          </p:sp>
          <p:pic>
            <p:nvPicPr>
              <p:cNvPr id="3" name="Picture 2">
                <a:extLst>
                  <a:ext uri="{FF2B5EF4-FFF2-40B4-BE49-F238E27FC236}">
                    <a16:creationId xmlns:a16="http://schemas.microsoft.com/office/drawing/2014/main" id="{5367B71B-69AE-0244-B25E-95E1B4FB27F4}"/>
                  </a:ext>
                </a:extLst>
              </p:cNvPr>
              <p:cNvPicPr>
                <a:picLocks noChangeAspect="1"/>
              </p:cNvPicPr>
              <p:nvPr/>
            </p:nvPicPr>
            <p:blipFill>
              <a:blip r:embed="rId4">
                <a:grayscl/>
              </a:blip>
              <a:stretch>
                <a:fillRect/>
              </a:stretch>
            </p:blipFill>
            <p:spPr>
              <a:xfrm>
                <a:off x="2469137" y="2204030"/>
                <a:ext cx="900094" cy="900094"/>
              </a:xfrm>
              <a:prstGeom prst="rect">
                <a:avLst/>
              </a:prstGeom>
            </p:spPr>
          </p:pic>
          <p:sp>
            <p:nvSpPr>
              <p:cNvPr id="25" name="Rectangle 46">
                <a:extLst>
                  <a:ext uri="{FF2B5EF4-FFF2-40B4-BE49-F238E27FC236}">
                    <a16:creationId xmlns:a16="http://schemas.microsoft.com/office/drawing/2014/main" id="{7624EFC1-E619-8D4A-8BB2-0DF347C47DF6}"/>
                  </a:ext>
                </a:extLst>
              </p:cNvPr>
              <p:cNvSpPr>
                <a:spLocks noChangeArrowheads="1"/>
              </p:cNvSpPr>
              <p:nvPr/>
            </p:nvSpPr>
            <p:spPr bwMode="auto">
              <a:xfrm>
                <a:off x="3413634" y="2337035"/>
                <a:ext cx="4413772" cy="63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1pPr>
                <a:lvl2pPr marL="742950" indent="-28575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2pPr>
                <a:lvl3pPr marL="11430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3pPr>
                <a:lvl4pPr marL="16002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4pPr>
                <a:lvl5pPr marL="20574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5pPr>
                <a:lvl6pPr marL="25146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6pPr>
                <a:lvl7pPr marL="29718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7pPr>
                <a:lvl8pPr marL="34290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8pPr>
                <a:lvl9pPr marL="38862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9pPr>
              </a:lstStyle>
              <a:p>
                <a:pPr>
                  <a:lnSpc>
                    <a:spcPct val="110000"/>
                  </a:lnSpc>
                  <a:spcBef>
                    <a:spcPts val="200"/>
                  </a:spcBef>
                </a:pPr>
                <a:r>
                  <a:rPr lang="en-US" altLang="en-US" sz="1600" dirty="0">
                    <a:solidFill>
                      <a:schemeClr val="bg1">
                        <a:lumMod val="50000"/>
                      </a:schemeClr>
                    </a:solidFill>
                    <a:latin typeface="Tahoma" panose="020B0604030504040204" pitchFamily="34" charset="0"/>
                    <a:cs typeface="Tahoma" panose="020B0604030504040204" pitchFamily="34" charset="0"/>
                    <a:sym typeface="Tahoma" panose="020B0604030504040204" pitchFamily="34" charset="0"/>
                  </a:rPr>
                  <a:t>Product designed and manufactured in Poland,</a:t>
                </a:r>
              </a:p>
              <a:p>
                <a:pPr>
                  <a:lnSpc>
                    <a:spcPct val="110000"/>
                  </a:lnSpc>
                  <a:spcBef>
                    <a:spcPts val="200"/>
                  </a:spcBef>
                </a:pPr>
                <a:r>
                  <a:rPr lang="en-US" altLang="en-US" sz="1600" dirty="0">
                    <a:solidFill>
                      <a:schemeClr val="bg1">
                        <a:lumMod val="50000"/>
                      </a:schemeClr>
                    </a:solidFill>
                    <a:latin typeface="Tahoma" panose="020B0604030504040204" pitchFamily="34" charset="0"/>
                    <a:cs typeface="Tahoma" panose="020B0604030504040204" pitchFamily="34" charset="0"/>
                    <a:sym typeface="Tahoma" panose="020B0604030504040204" pitchFamily="34" charset="0"/>
                  </a:rPr>
                  <a:t>where there are low fares and best quality</a:t>
                </a:r>
              </a:p>
            </p:txBody>
          </p:sp>
        </p:grpSp>
        <p:grpSp>
          <p:nvGrpSpPr>
            <p:cNvPr id="8" name="Group 7">
              <a:extLst>
                <a:ext uri="{FF2B5EF4-FFF2-40B4-BE49-F238E27FC236}">
                  <a16:creationId xmlns:a16="http://schemas.microsoft.com/office/drawing/2014/main" id="{DDE72CF1-5E5E-4845-B60C-312B048AF358}"/>
                </a:ext>
              </a:extLst>
            </p:cNvPr>
            <p:cNvGrpSpPr/>
            <p:nvPr/>
          </p:nvGrpSpPr>
          <p:grpSpPr>
            <a:xfrm>
              <a:off x="291763" y="4979147"/>
              <a:ext cx="4252542" cy="930576"/>
              <a:chOff x="7114905" y="3948527"/>
              <a:chExt cx="4252542" cy="930576"/>
            </a:xfrm>
          </p:grpSpPr>
          <p:pic>
            <p:nvPicPr>
              <p:cNvPr id="11" name="Picture 10">
                <a:extLst>
                  <a:ext uri="{FF2B5EF4-FFF2-40B4-BE49-F238E27FC236}">
                    <a16:creationId xmlns:a16="http://schemas.microsoft.com/office/drawing/2014/main" id="{123422D7-5A11-B84F-8415-2F903769610A}"/>
                  </a:ext>
                </a:extLst>
              </p:cNvPr>
              <p:cNvPicPr>
                <a:picLocks noChangeAspect="1"/>
              </p:cNvPicPr>
              <p:nvPr/>
            </p:nvPicPr>
            <p:blipFill>
              <a:blip r:embed="rId5">
                <a:duotone>
                  <a:schemeClr val="bg2">
                    <a:shade val="45000"/>
                    <a:satMod val="135000"/>
                  </a:schemeClr>
                  <a:prstClr val="white"/>
                </a:duotone>
              </a:blip>
              <a:stretch>
                <a:fillRect/>
              </a:stretch>
            </p:blipFill>
            <p:spPr>
              <a:xfrm>
                <a:off x="7114905" y="3981140"/>
                <a:ext cx="865350" cy="865350"/>
              </a:xfrm>
              <a:prstGeom prst="rect">
                <a:avLst/>
              </a:prstGeom>
            </p:spPr>
          </p:pic>
          <p:sp>
            <p:nvSpPr>
              <p:cNvPr id="42" name="Rectangle 46">
                <a:extLst>
                  <a:ext uri="{FF2B5EF4-FFF2-40B4-BE49-F238E27FC236}">
                    <a16:creationId xmlns:a16="http://schemas.microsoft.com/office/drawing/2014/main" id="{1E02A34D-C217-AE4F-AE17-BA6C14127C79}"/>
                  </a:ext>
                </a:extLst>
              </p:cNvPr>
              <p:cNvSpPr>
                <a:spLocks noChangeArrowheads="1"/>
              </p:cNvSpPr>
              <p:nvPr/>
            </p:nvSpPr>
            <p:spPr bwMode="auto">
              <a:xfrm>
                <a:off x="8117070" y="3948527"/>
                <a:ext cx="3250377" cy="93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1pPr>
                <a:lvl2pPr marL="742950" indent="-28575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2pPr>
                <a:lvl3pPr marL="11430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3pPr>
                <a:lvl4pPr marL="16002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4pPr>
                <a:lvl5pPr marL="20574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5pPr>
                <a:lvl6pPr marL="25146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6pPr>
                <a:lvl7pPr marL="29718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7pPr>
                <a:lvl8pPr marL="34290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8pPr>
                <a:lvl9pPr marL="38862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9pPr>
              </a:lstStyle>
              <a:p>
                <a:pPr>
                  <a:lnSpc>
                    <a:spcPct val="110000"/>
                  </a:lnSpc>
                  <a:spcBef>
                    <a:spcPts val="200"/>
                  </a:spcBef>
                </a:pPr>
                <a:r>
                  <a:rPr lang="en-US" altLang="en-US" sz="1600" dirty="0">
                    <a:solidFill>
                      <a:schemeClr val="bg1">
                        <a:lumMod val="50000"/>
                      </a:schemeClr>
                    </a:solidFill>
                    <a:latin typeface="Tahoma" panose="020B0604030504040204" pitchFamily="34" charset="0"/>
                    <a:cs typeface="Tahoma" panose="020B0604030504040204" pitchFamily="34" charset="0"/>
                    <a:sym typeface="Tahoma" panose="020B0604030504040204" pitchFamily="34" charset="0"/>
                  </a:rPr>
                  <a:t>ISO 9001 certified </a:t>
                </a:r>
              </a:p>
              <a:p>
                <a:pPr>
                  <a:lnSpc>
                    <a:spcPct val="110000"/>
                  </a:lnSpc>
                  <a:spcBef>
                    <a:spcPts val="200"/>
                  </a:spcBef>
                </a:pPr>
                <a:r>
                  <a:rPr lang="en-US" altLang="en-US" sz="1600" dirty="0">
                    <a:solidFill>
                      <a:schemeClr val="bg1">
                        <a:lumMod val="50000"/>
                      </a:schemeClr>
                    </a:solidFill>
                    <a:latin typeface="Tahoma" panose="020B0604030504040204" pitchFamily="34" charset="0"/>
                    <a:cs typeface="Tahoma" panose="020B0604030504040204" pitchFamily="34" charset="0"/>
                    <a:sym typeface="Tahoma" panose="020B0604030504040204" pitchFamily="34" charset="0"/>
                  </a:rPr>
                  <a:t>IQ-Net by Quality Austria auditors</a:t>
                </a:r>
              </a:p>
              <a:p>
                <a:pPr>
                  <a:lnSpc>
                    <a:spcPct val="110000"/>
                  </a:lnSpc>
                  <a:spcBef>
                    <a:spcPts val="200"/>
                  </a:spcBef>
                </a:pPr>
                <a:r>
                  <a:rPr lang="en-US" altLang="en-US" sz="1600" dirty="0">
                    <a:solidFill>
                      <a:schemeClr val="bg1">
                        <a:lumMod val="50000"/>
                      </a:schemeClr>
                    </a:solidFill>
                    <a:latin typeface="Tahoma" panose="020B0604030504040204" pitchFamily="34" charset="0"/>
                    <a:cs typeface="Tahoma" panose="020B0604030504040204" pitchFamily="34" charset="0"/>
                    <a:sym typeface="Tahoma" panose="020B0604030504040204" pitchFamily="34" charset="0"/>
                  </a:rPr>
                  <a:t>Following security ISO 27001</a:t>
                </a:r>
              </a:p>
            </p:txBody>
          </p:sp>
        </p:grpSp>
      </p:grpSp>
      <p:pic>
        <p:nvPicPr>
          <p:cNvPr id="32" name="Picture 31">
            <a:extLst>
              <a:ext uri="{FF2B5EF4-FFF2-40B4-BE49-F238E27FC236}">
                <a16:creationId xmlns:a16="http://schemas.microsoft.com/office/drawing/2014/main" id="{A7DC7458-4F19-184F-9B5A-ED76272768A3}"/>
              </a:ext>
            </a:extLst>
          </p:cNvPr>
          <p:cNvPicPr>
            <a:picLocks noChangeAspect="1"/>
          </p:cNvPicPr>
          <p:nvPr/>
        </p:nvPicPr>
        <p:blipFill>
          <a:blip r:embed="rId6"/>
          <a:stretch>
            <a:fillRect/>
          </a:stretch>
        </p:blipFill>
        <p:spPr>
          <a:xfrm>
            <a:off x="6431149" y="619029"/>
            <a:ext cx="5595564" cy="3147504"/>
          </a:xfrm>
          <a:prstGeom prst="rect">
            <a:avLst/>
          </a:prstGeom>
        </p:spPr>
      </p:pic>
      <p:pic>
        <p:nvPicPr>
          <p:cNvPr id="40" name="Picture 39">
            <a:extLst>
              <a:ext uri="{FF2B5EF4-FFF2-40B4-BE49-F238E27FC236}">
                <a16:creationId xmlns:a16="http://schemas.microsoft.com/office/drawing/2014/main" id="{03C92439-EE34-1942-8133-0066D061EA8B}"/>
              </a:ext>
            </a:extLst>
          </p:cNvPr>
          <p:cNvPicPr>
            <a:picLocks noChangeAspect="1"/>
          </p:cNvPicPr>
          <p:nvPr/>
        </p:nvPicPr>
        <p:blipFill>
          <a:blip r:embed="rId7"/>
          <a:stretch>
            <a:fillRect/>
          </a:stretch>
        </p:blipFill>
        <p:spPr>
          <a:xfrm>
            <a:off x="7852792" y="3834698"/>
            <a:ext cx="4167094" cy="2311627"/>
          </a:xfrm>
          <a:prstGeom prst="rect">
            <a:avLst/>
          </a:prstGeom>
        </p:spPr>
      </p:pic>
      <p:pic>
        <p:nvPicPr>
          <p:cNvPr id="41" name="Picture 40">
            <a:extLst>
              <a:ext uri="{FF2B5EF4-FFF2-40B4-BE49-F238E27FC236}">
                <a16:creationId xmlns:a16="http://schemas.microsoft.com/office/drawing/2014/main" id="{35C63E00-69B5-A047-9899-AFE2F405C596}"/>
              </a:ext>
            </a:extLst>
          </p:cNvPr>
          <p:cNvPicPr>
            <a:picLocks noChangeAspect="1"/>
          </p:cNvPicPr>
          <p:nvPr/>
        </p:nvPicPr>
        <p:blipFill>
          <a:blip r:embed="rId8"/>
          <a:stretch>
            <a:fillRect/>
          </a:stretch>
        </p:blipFill>
        <p:spPr>
          <a:xfrm rot="10800000">
            <a:off x="5321727" y="4460374"/>
            <a:ext cx="3009549" cy="2257161"/>
          </a:xfrm>
          <a:prstGeom prst="rect">
            <a:avLst/>
          </a:prstGeom>
        </p:spPr>
      </p:pic>
      <p:sp>
        <p:nvSpPr>
          <p:cNvPr id="5" name="TextBox 4">
            <a:extLst>
              <a:ext uri="{FF2B5EF4-FFF2-40B4-BE49-F238E27FC236}">
                <a16:creationId xmlns:a16="http://schemas.microsoft.com/office/drawing/2014/main" id="{95E001C9-DECE-8346-8676-FAF3F888FA83}"/>
              </a:ext>
            </a:extLst>
          </p:cNvPr>
          <p:cNvSpPr txBox="1"/>
          <p:nvPr/>
        </p:nvSpPr>
        <p:spPr>
          <a:xfrm>
            <a:off x="10135437" y="6488668"/>
            <a:ext cx="919163" cy="369332"/>
          </a:xfrm>
          <a:prstGeom prst="rect">
            <a:avLst/>
          </a:prstGeom>
          <a:noFill/>
        </p:spPr>
        <p:txBody>
          <a:bodyPr wrap="square" rtlCol="0">
            <a:spAutoFit/>
          </a:bodyPr>
          <a:lstStyle/>
          <a:p>
            <a:r>
              <a:rPr lang="en-PL" dirty="0">
                <a:solidFill>
                  <a:schemeClr val="bg1">
                    <a:lumMod val="65000"/>
                  </a:schemeClr>
                </a:solidFill>
              </a:rPr>
              <a:t>© 2021</a:t>
            </a:r>
          </a:p>
        </p:txBody>
      </p:sp>
      <p:pic>
        <p:nvPicPr>
          <p:cNvPr id="12" name="Picture 11">
            <a:extLst>
              <a:ext uri="{FF2B5EF4-FFF2-40B4-BE49-F238E27FC236}">
                <a16:creationId xmlns:a16="http://schemas.microsoft.com/office/drawing/2014/main" id="{FB055F81-B489-7046-8063-3DEBFA847D38}"/>
              </a:ext>
            </a:extLst>
          </p:cNvPr>
          <p:cNvPicPr>
            <a:picLocks noChangeAspect="1"/>
          </p:cNvPicPr>
          <p:nvPr/>
        </p:nvPicPr>
        <p:blipFill>
          <a:blip r:embed="rId9"/>
          <a:stretch>
            <a:fillRect/>
          </a:stretch>
        </p:blipFill>
        <p:spPr>
          <a:xfrm>
            <a:off x="5588394" y="2687048"/>
            <a:ext cx="1820548" cy="1705161"/>
          </a:xfrm>
          <a:prstGeom prst="rect">
            <a:avLst/>
          </a:prstGeom>
        </p:spPr>
      </p:pic>
      <p:pic>
        <p:nvPicPr>
          <p:cNvPr id="19" name="Picture 18" descr="Logo, company name&#10;&#10;Description automatically generated">
            <a:extLst>
              <a:ext uri="{FF2B5EF4-FFF2-40B4-BE49-F238E27FC236}">
                <a16:creationId xmlns:a16="http://schemas.microsoft.com/office/drawing/2014/main" id="{999B3690-5CB9-4044-B9A0-808E742B4607}"/>
              </a:ext>
            </a:extLst>
          </p:cNvPr>
          <p:cNvPicPr>
            <a:picLocks noChangeAspect="1"/>
          </p:cNvPicPr>
          <p:nvPr/>
        </p:nvPicPr>
        <p:blipFill>
          <a:blip r:embed="rId10"/>
          <a:stretch>
            <a:fillRect/>
          </a:stretch>
        </p:blipFill>
        <p:spPr>
          <a:xfrm>
            <a:off x="5381478" y="1789277"/>
            <a:ext cx="1049671" cy="751792"/>
          </a:xfrm>
          <a:prstGeom prst="rect">
            <a:avLst/>
          </a:prstGeom>
        </p:spPr>
      </p:pic>
    </p:spTree>
    <p:extLst>
      <p:ext uri="{BB962C8B-B14F-4D97-AF65-F5344CB8AC3E}">
        <p14:creationId xmlns:p14="http://schemas.microsoft.com/office/powerpoint/2010/main" val="230880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dirty="0"/>
              <a:t>WELCOME</a:t>
            </a:r>
          </a:p>
        </p:txBody>
      </p:sp>
      <p:sp>
        <p:nvSpPr>
          <p:cNvPr id="6" name="Symbol zastępczy tekstu 5"/>
          <p:cNvSpPr>
            <a:spLocks noGrp="1"/>
          </p:cNvSpPr>
          <p:nvPr>
            <p:ph type="body" idx="1"/>
          </p:nvPr>
        </p:nvSpPr>
        <p:spPr/>
        <p:txBody>
          <a:bodyPr>
            <a:normAutofit fontScale="85000" lnSpcReduction="20000"/>
          </a:bodyPr>
          <a:lstStyle/>
          <a:p>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r>
              <a:rPr lang="pl-PL" dirty="0" err="1"/>
              <a:t>Nullam</a:t>
            </a:r>
            <a:r>
              <a:rPr lang="pl-PL" dirty="0"/>
              <a:t> </a:t>
            </a:r>
            <a:r>
              <a:rPr lang="pl-PL" dirty="0" err="1"/>
              <a:t>venenatis</a:t>
            </a:r>
            <a:r>
              <a:rPr lang="pl-PL" dirty="0"/>
              <a:t> </a:t>
            </a:r>
            <a:r>
              <a:rPr lang="pl-PL" dirty="0" err="1"/>
              <a:t>ipsum</a:t>
            </a:r>
            <a:r>
              <a:rPr lang="pl-PL" dirty="0"/>
              <a:t> vel </a:t>
            </a:r>
            <a:r>
              <a:rPr lang="pl-PL" dirty="0" err="1"/>
              <a:t>augue</a:t>
            </a:r>
            <a:r>
              <a:rPr lang="pl-PL" dirty="0"/>
              <a:t> </a:t>
            </a:r>
            <a:r>
              <a:rPr lang="pl-PL" dirty="0" err="1"/>
              <a:t>hendrerit</a:t>
            </a:r>
            <a:r>
              <a:rPr lang="pl-PL" dirty="0"/>
              <a:t> </a:t>
            </a:r>
            <a:r>
              <a:rPr lang="pl-PL" dirty="0" err="1"/>
              <a:t>volutpat</a:t>
            </a:r>
            <a:r>
              <a:rPr lang="pl-PL" dirty="0"/>
              <a:t>.</a:t>
            </a:r>
          </a:p>
        </p:txBody>
      </p:sp>
      <p:sp>
        <p:nvSpPr>
          <p:cNvPr id="7" name="TextBox 6">
            <a:extLst>
              <a:ext uri="{FF2B5EF4-FFF2-40B4-BE49-F238E27FC236}">
                <a16:creationId xmlns:a16="http://schemas.microsoft.com/office/drawing/2014/main" id="{BEBE83AF-62A5-914E-95B2-BFB957755B33}"/>
              </a:ext>
            </a:extLst>
          </p:cNvPr>
          <p:cNvSpPr txBox="1"/>
          <p:nvPr/>
        </p:nvSpPr>
        <p:spPr>
          <a:xfrm>
            <a:off x="141103" y="4724992"/>
            <a:ext cx="11909793" cy="1938992"/>
          </a:xfrm>
          <a:prstGeom prst="rect">
            <a:avLst/>
          </a:prstGeom>
          <a:noFill/>
        </p:spPr>
        <p:txBody>
          <a:bodyPr wrap="square" rtlCol="0">
            <a:spAutoFit/>
          </a:bodyPr>
          <a:lstStyle/>
          <a:p>
            <a:pPr algn="just"/>
            <a:r>
              <a:rPr lang="en-GB" sz="2400" b="1" dirty="0">
                <a:solidFill>
                  <a:schemeClr val="bg1">
                    <a:lumMod val="50000"/>
                  </a:schemeClr>
                </a:solidFill>
              </a:rPr>
              <a:t>Cryptographic Timestamping </a:t>
            </a:r>
            <a:r>
              <a:rPr lang="en-GB" sz="2400" dirty="0">
                <a:solidFill>
                  <a:schemeClr val="bg1">
                    <a:lumMod val="50000"/>
                  </a:schemeClr>
                </a:solidFill>
              </a:rPr>
              <a:t>RFC3161 (requiring accuracy of part of one second) is important mechanism for the long-term preservation of e-signatures, data sealing, proving document originality. Any  place  where  consequences  may have  a  financial  impact or penalty of law, the trusted  time stamping  is  no  less  important than synchronization. It proves non-repudiation when data was created, received or copied. This technology helps protect e-documents.</a:t>
            </a:r>
          </a:p>
        </p:txBody>
      </p:sp>
      <p:pic>
        <p:nvPicPr>
          <p:cNvPr id="3" name="Picture 2">
            <a:extLst>
              <a:ext uri="{FF2B5EF4-FFF2-40B4-BE49-F238E27FC236}">
                <a16:creationId xmlns:a16="http://schemas.microsoft.com/office/drawing/2014/main" id="{06747C7A-A4EC-AC4B-9968-9EFBA8ADBCD9}"/>
              </a:ext>
            </a:extLst>
          </p:cNvPr>
          <p:cNvPicPr>
            <a:picLocks noChangeAspect="1"/>
          </p:cNvPicPr>
          <p:nvPr/>
        </p:nvPicPr>
        <p:blipFill>
          <a:blip r:embed="rId2"/>
          <a:stretch>
            <a:fillRect/>
          </a:stretch>
        </p:blipFill>
        <p:spPr>
          <a:xfrm>
            <a:off x="0" y="935126"/>
            <a:ext cx="12192000" cy="3507056"/>
          </a:xfrm>
          <a:prstGeom prst="rect">
            <a:avLst/>
          </a:prstGeom>
        </p:spPr>
      </p:pic>
    </p:spTree>
    <p:extLst>
      <p:ext uri="{BB962C8B-B14F-4D97-AF65-F5344CB8AC3E}">
        <p14:creationId xmlns:p14="http://schemas.microsoft.com/office/powerpoint/2010/main" val="1488251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dirty="0"/>
              <a:t>WELCOME</a:t>
            </a:r>
          </a:p>
        </p:txBody>
      </p:sp>
      <p:sp>
        <p:nvSpPr>
          <p:cNvPr id="6" name="Symbol zastępczy tekstu 5"/>
          <p:cNvSpPr>
            <a:spLocks noGrp="1"/>
          </p:cNvSpPr>
          <p:nvPr>
            <p:ph type="body" idx="1"/>
          </p:nvPr>
        </p:nvSpPr>
        <p:spPr/>
        <p:txBody>
          <a:bodyPr>
            <a:normAutofit fontScale="85000" lnSpcReduction="20000"/>
          </a:bodyPr>
          <a:lstStyle/>
          <a:p>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r>
              <a:rPr lang="pl-PL" dirty="0" err="1"/>
              <a:t>Nullam</a:t>
            </a:r>
            <a:r>
              <a:rPr lang="pl-PL" dirty="0"/>
              <a:t> </a:t>
            </a:r>
            <a:r>
              <a:rPr lang="pl-PL" dirty="0" err="1"/>
              <a:t>venenatis</a:t>
            </a:r>
            <a:r>
              <a:rPr lang="pl-PL" dirty="0"/>
              <a:t> </a:t>
            </a:r>
            <a:r>
              <a:rPr lang="pl-PL" dirty="0" err="1"/>
              <a:t>ipsum</a:t>
            </a:r>
            <a:r>
              <a:rPr lang="pl-PL" dirty="0"/>
              <a:t> vel </a:t>
            </a:r>
            <a:r>
              <a:rPr lang="pl-PL" dirty="0" err="1"/>
              <a:t>augue</a:t>
            </a:r>
            <a:r>
              <a:rPr lang="pl-PL" dirty="0"/>
              <a:t> </a:t>
            </a:r>
            <a:r>
              <a:rPr lang="pl-PL" dirty="0" err="1"/>
              <a:t>hendrerit</a:t>
            </a:r>
            <a:r>
              <a:rPr lang="pl-PL" dirty="0"/>
              <a:t> </a:t>
            </a:r>
            <a:r>
              <a:rPr lang="pl-PL" dirty="0" err="1"/>
              <a:t>volutpat</a:t>
            </a:r>
            <a:r>
              <a:rPr lang="pl-PL" dirty="0"/>
              <a:t>.</a:t>
            </a:r>
          </a:p>
        </p:txBody>
      </p:sp>
      <p:sp>
        <p:nvSpPr>
          <p:cNvPr id="2" name="Rectangle 1">
            <a:extLst>
              <a:ext uri="{FF2B5EF4-FFF2-40B4-BE49-F238E27FC236}">
                <a16:creationId xmlns:a16="http://schemas.microsoft.com/office/drawing/2014/main" id="{C310A3EE-D90D-8243-A21D-1FCFD0453884}"/>
              </a:ext>
            </a:extLst>
          </p:cNvPr>
          <p:cNvSpPr/>
          <p:nvPr/>
        </p:nvSpPr>
        <p:spPr>
          <a:xfrm>
            <a:off x="136870" y="4715318"/>
            <a:ext cx="11935012" cy="1938992"/>
          </a:xfrm>
          <a:prstGeom prst="rect">
            <a:avLst/>
          </a:prstGeom>
        </p:spPr>
        <p:txBody>
          <a:bodyPr wrap="square">
            <a:spAutoFit/>
          </a:bodyPr>
          <a:lstStyle/>
          <a:p>
            <a:pPr algn="just"/>
            <a:r>
              <a:rPr lang="en-GB" sz="2400" dirty="0">
                <a:solidFill>
                  <a:schemeClr val="bg1">
                    <a:lumMod val="50000"/>
                  </a:schemeClr>
                </a:solidFill>
              </a:rPr>
              <a:t>We are all living in Industry 4.0, where autonomous robots increases work efficiency. Synchronization is important for predictive maintenance of factory. Today the new standard of TSN (Time Sensitive Networking) and TCC (Time Coordinating Computing) are becoming more and more important. The smart-factory is connected to CLOUD. The EDGE/FOG computing assist Industry 4.0 introducing ML &amp; AI, but distributed systems need stay synchronized.</a:t>
            </a:r>
          </a:p>
        </p:txBody>
      </p:sp>
      <p:pic>
        <p:nvPicPr>
          <p:cNvPr id="7" name="Picture 6">
            <a:extLst>
              <a:ext uri="{FF2B5EF4-FFF2-40B4-BE49-F238E27FC236}">
                <a16:creationId xmlns:a16="http://schemas.microsoft.com/office/drawing/2014/main" id="{18514216-3FDE-F448-8323-1A32264FB807}"/>
              </a:ext>
            </a:extLst>
          </p:cNvPr>
          <p:cNvPicPr>
            <a:picLocks noChangeAspect="1"/>
          </p:cNvPicPr>
          <p:nvPr/>
        </p:nvPicPr>
        <p:blipFill>
          <a:blip r:embed="rId2"/>
          <a:stretch>
            <a:fillRect/>
          </a:stretch>
        </p:blipFill>
        <p:spPr>
          <a:xfrm>
            <a:off x="6114" y="952066"/>
            <a:ext cx="12175253" cy="3555584"/>
          </a:xfrm>
          <a:prstGeom prst="rect">
            <a:avLst/>
          </a:prstGeom>
        </p:spPr>
      </p:pic>
    </p:spTree>
    <p:extLst>
      <p:ext uri="{BB962C8B-B14F-4D97-AF65-F5344CB8AC3E}">
        <p14:creationId xmlns:p14="http://schemas.microsoft.com/office/powerpoint/2010/main" val="4147057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dirty="0"/>
              <a:t>WELCOME</a:t>
            </a:r>
          </a:p>
        </p:txBody>
      </p:sp>
      <p:sp>
        <p:nvSpPr>
          <p:cNvPr id="6" name="Symbol zastępczy tekstu 5"/>
          <p:cNvSpPr>
            <a:spLocks noGrp="1"/>
          </p:cNvSpPr>
          <p:nvPr>
            <p:ph type="body" idx="1"/>
          </p:nvPr>
        </p:nvSpPr>
        <p:spPr/>
        <p:txBody>
          <a:bodyPr>
            <a:normAutofit fontScale="85000" lnSpcReduction="20000"/>
          </a:bodyPr>
          <a:lstStyle/>
          <a:p>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r>
              <a:rPr lang="pl-PL" dirty="0" err="1"/>
              <a:t>Nullam</a:t>
            </a:r>
            <a:r>
              <a:rPr lang="pl-PL" dirty="0"/>
              <a:t> </a:t>
            </a:r>
            <a:r>
              <a:rPr lang="pl-PL" dirty="0" err="1"/>
              <a:t>venenatis</a:t>
            </a:r>
            <a:r>
              <a:rPr lang="pl-PL" dirty="0"/>
              <a:t> </a:t>
            </a:r>
            <a:r>
              <a:rPr lang="pl-PL" dirty="0" err="1"/>
              <a:t>ipsum</a:t>
            </a:r>
            <a:r>
              <a:rPr lang="pl-PL" dirty="0"/>
              <a:t> vel </a:t>
            </a:r>
            <a:r>
              <a:rPr lang="pl-PL" dirty="0" err="1"/>
              <a:t>augue</a:t>
            </a:r>
            <a:r>
              <a:rPr lang="pl-PL" dirty="0"/>
              <a:t> </a:t>
            </a:r>
            <a:r>
              <a:rPr lang="pl-PL" dirty="0" err="1"/>
              <a:t>hendrerit</a:t>
            </a:r>
            <a:r>
              <a:rPr lang="pl-PL" dirty="0"/>
              <a:t> </a:t>
            </a:r>
            <a:r>
              <a:rPr lang="pl-PL" dirty="0" err="1"/>
              <a:t>volutpat</a:t>
            </a:r>
            <a:r>
              <a:rPr lang="pl-PL" dirty="0"/>
              <a:t>.</a:t>
            </a:r>
          </a:p>
        </p:txBody>
      </p:sp>
      <p:sp>
        <p:nvSpPr>
          <p:cNvPr id="7" name="TextBox 6">
            <a:extLst>
              <a:ext uri="{FF2B5EF4-FFF2-40B4-BE49-F238E27FC236}">
                <a16:creationId xmlns:a16="http://schemas.microsoft.com/office/drawing/2014/main" id="{8A718020-0B3A-204F-8DFC-6AE83D17CB16}"/>
              </a:ext>
            </a:extLst>
          </p:cNvPr>
          <p:cNvSpPr txBox="1"/>
          <p:nvPr/>
        </p:nvSpPr>
        <p:spPr>
          <a:xfrm>
            <a:off x="59850" y="4724992"/>
            <a:ext cx="12132144" cy="1938992"/>
          </a:xfrm>
          <a:prstGeom prst="rect">
            <a:avLst/>
          </a:prstGeom>
          <a:noFill/>
        </p:spPr>
        <p:txBody>
          <a:bodyPr wrap="square" rtlCol="0">
            <a:spAutoFit/>
          </a:bodyPr>
          <a:lstStyle/>
          <a:p>
            <a:pPr algn="just"/>
            <a:r>
              <a:rPr lang="en-GB" sz="2400" b="1" dirty="0">
                <a:solidFill>
                  <a:schemeClr val="bg1">
                    <a:lumMod val="50000"/>
                  </a:schemeClr>
                </a:solidFill>
              </a:rPr>
              <a:t>Modern </a:t>
            </a:r>
            <a:r>
              <a:rPr lang="pl-PL" sz="2400" b="1" dirty="0">
                <a:solidFill>
                  <a:schemeClr val="bg1">
                    <a:lumMod val="50000"/>
                  </a:schemeClr>
                </a:solidFill>
              </a:rPr>
              <a:t>CNS </a:t>
            </a:r>
            <a:r>
              <a:rPr lang="pl-PL" sz="2400" dirty="0">
                <a:solidFill>
                  <a:schemeClr val="bg1">
                    <a:lumMod val="50000"/>
                  </a:schemeClr>
                </a:solidFill>
              </a:rPr>
              <a:t>(</a:t>
            </a:r>
            <a:r>
              <a:rPr lang="en-GB" sz="2400" dirty="0">
                <a:solidFill>
                  <a:schemeClr val="bg1">
                    <a:lumMod val="50000"/>
                  </a:schemeClr>
                </a:solidFill>
              </a:rPr>
              <a:t>Central Navigation Systems</a:t>
            </a:r>
            <a:r>
              <a:rPr lang="pl-PL" sz="2400" dirty="0">
                <a:solidFill>
                  <a:schemeClr val="bg1">
                    <a:lumMod val="50000"/>
                  </a:schemeClr>
                </a:solidFill>
              </a:rPr>
              <a:t>)</a:t>
            </a:r>
            <a:r>
              <a:rPr lang="en-GB" sz="2400" dirty="0">
                <a:solidFill>
                  <a:schemeClr val="bg1">
                    <a:lumMod val="50000"/>
                  </a:schemeClr>
                </a:solidFill>
              </a:rPr>
              <a:t> use clusters operating in UTC Time Domain</a:t>
            </a:r>
            <a:r>
              <a:rPr lang="pl-PL" sz="2400" dirty="0">
                <a:solidFill>
                  <a:schemeClr val="bg1">
                    <a:lumMod val="50000"/>
                  </a:schemeClr>
                </a:solidFill>
              </a:rPr>
              <a:t>. </a:t>
            </a:r>
            <a:br>
              <a:rPr lang="pl-PL" sz="2400" dirty="0">
                <a:solidFill>
                  <a:schemeClr val="bg1">
                    <a:lumMod val="50000"/>
                  </a:schemeClr>
                </a:solidFill>
              </a:rPr>
            </a:br>
            <a:r>
              <a:rPr lang="pl-PL" sz="2400" dirty="0">
                <a:solidFill>
                  <a:schemeClr val="bg1">
                    <a:lumMod val="50000"/>
                  </a:schemeClr>
                </a:solidFill>
              </a:rPr>
              <a:t>It </a:t>
            </a:r>
            <a:r>
              <a:rPr lang="pl-PL" sz="2400" dirty="0" err="1">
                <a:solidFill>
                  <a:schemeClr val="bg1">
                    <a:lumMod val="50000"/>
                  </a:schemeClr>
                </a:solidFill>
              </a:rPr>
              <a:t>is</a:t>
            </a:r>
            <a:r>
              <a:rPr lang="en-GB" sz="2400" dirty="0">
                <a:solidFill>
                  <a:schemeClr val="bg1">
                    <a:lumMod val="50000"/>
                  </a:schemeClr>
                </a:solidFill>
              </a:rPr>
              <a:t> requiring </a:t>
            </a:r>
            <a:r>
              <a:rPr lang="pl-PL" sz="2400" dirty="0">
                <a:solidFill>
                  <a:schemeClr val="bg1">
                    <a:lumMod val="50000"/>
                  </a:schemeClr>
                </a:solidFill>
              </a:rPr>
              <a:t>synchronization </a:t>
            </a:r>
            <a:r>
              <a:rPr lang="en-GB" sz="2400" dirty="0">
                <a:solidFill>
                  <a:schemeClr val="bg1">
                    <a:lumMod val="50000"/>
                  </a:schemeClr>
                </a:solidFill>
              </a:rPr>
              <a:t>accuracy better than a millisecond. For an airplane flying at a speed of about 1000 km/h, the synchronization ERROR of single second defines a position error of 300 meters. Also, a Voice Control Systems (VCS) require trusted timestamping to store pilot conversations and telemetry flight data proving event chronology at </a:t>
            </a:r>
            <a:r>
              <a:rPr lang="en-GB" sz="2400" dirty="0" err="1">
                <a:solidFill>
                  <a:schemeClr val="bg1">
                    <a:lumMod val="50000"/>
                  </a:schemeClr>
                </a:solidFill>
              </a:rPr>
              <a:t>nnon</a:t>
            </a:r>
            <a:r>
              <a:rPr lang="en-GB" sz="2400" dirty="0">
                <a:solidFill>
                  <a:schemeClr val="bg1">
                    <a:lumMod val="50000"/>
                  </a:schemeClr>
                </a:solidFill>
              </a:rPr>
              <a:t>-repudiation.</a:t>
            </a:r>
          </a:p>
        </p:txBody>
      </p:sp>
      <p:pic>
        <p:nvPicPr>
          <p:cNvPr id="3" name="Picture 2">
            <a:extLst>
              <a:ext uri="{FF2B5EF4-FFF2-40B4-BE49-F238E27FC236}">
                <a16:creationId xmlns:a16="http://schemas.microsoft.com/office/drawing/2014/main" id="{734A1893-43D7-4546-9011-5C4B412DEE33}"/>
              </a:ext>
            </a:extLst>
          </p:cNvPr>
          <p:cNvPicPr>
            <a:picLocks noChangeAspect="1"/>
          </p:cNvPicPr>
          <p:nvPr/>
        </p:nvPicPr>
        <p:blipFill>
          <a:blip r:embed="rId2"/>
          <a:stretch>
            <a:fillRect/>
          </a:stretch>
        </p:blipFill>
        <p:spPr>
          <a:xfrm>
            <a:off x="-7" y="988291"/>
            <a:ext cx="12192001" cy="3505504"/>
          </a:xfrm>
          <a:prstGeom prst="rect">
            <a:avLst/>
          </a:prstGeom>
        </p:spPr>
      </p:pic>
    </p:spTree>
    <p:extLst>
      <p:ext uri="{BB962C8B-B14F-4D97-AF65-F5344CB8AC3E}">
        <p14:creationId xmlns:p14="http://schemas.microsoft.com/office/powerpoint/2010/main" val="1283809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dirty="0"/>
              <a:t>WELCOME</a:t>
            </a:r>
          </a:p>
        </p:txBody>
      </p:sp>
      <p:sp>
        <p:nvSpPr>
          <p:cNvPr id="6" name="Symbol zastępczy tekstu 5"/>
          <p:cNvSpPr>
            <a:spLocks noGrp="1"/>
          </p:cNvSpPr>
          <p:nvPr>
            <p:ph type="body" idx="1"/>
          </p:nvPr>
        </p:nvSpPr>
        <p:spPr/>
        <p:txBody>
          <a:bodyPr>
            <a:normAutofit fontScale="85000" lnSpcReduction="20000"/>
          </a:bodyPr>
          <a:lstStyle/>
          <a:p>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r>
              <a:rPr lang="pl-PL" dirty="0" err="1"/>
              <a:t>Nullam</a:t>
            </a:r>
            <a:r>
              <a:rPr lang="pl-PL" dirty="0"/>
              <a:t> </a:t>
            </a:r>
            <a:r>
              <a:rPr lang="pl-PL" dirty="0" err="1"/>
              <a:t>venenatis</a:t>
            </a:r>
            <a:r>
              <a:rPr lang="pl-PL" dirty="0"/>
              <a:t> </a:t>
            </a:r>
            <a:r>
              <a:rPr lang="pl-PL" dirty="0" err="1"/>
              <a:t>ipsum</a:t>
            </a:r>
            <a:r>
              <a:rPr lang="pl-PL" dirty="0"/>
              <a:t> vel </a:t>
            </a:r>
            <a:r>
              <a:rPr lang="pl-PL" dirty="0" err="1"/>
              <a:t>augue</a:t>
            </a:r>
            <a:r>
              <a:rPr lang="pl-PL" dirty="0"/>
              <a:t> </a:t>
            </a:r>
            <a:r>
              <a:rPr lang="pl-PL" dirty="0" err="1"/>
              <a:t>hendrerit</a:t>
            </a:r>
            <a:r>
              <a:rPr lang="pl-PL" dirty="0"/>
              <a:t> </a:t>
            </a:r>
            <a:r>
              <a:rPr lang="pl-PL" dirty="0" err="1"/>
              <a:t>volutpat</a:t>
            </a:r>
            <a:r>
              <a:rPr lang="pl-PL" dirty="0"/>
              <a:t>.</a:t>
            </a:r>
          </a:p>
        </p:txBody>
      </p:sp>
      <p:sp>
        <p:nvSpPr>
          <p:cNvPr id="2" name="Rectangle 1">
            <a:extLst>
              <a:ext uri="{FF2B5EF4-FFF2-40B4-BE49-F238E27FC236}">
                <a16:creationId xmlns:a16="http://schemas.microsoft.com/office/drawing/2014/main" id="{5BE30FC8-2D14-4040-A74F-4FB8A1BC5E0F}"/>
              </a:ext>
            </a:extLst>
          </p:cNvPr>
          <p:cNvSpPr/>
          <p:nvPr/>
        </p:nvSpPr>
        <p:spPr>
          <a:xfrm>
            <a:off x="117986" y="4695448"/>
            <a:ext cx="11956026" cy="1938992"/>
          </a:xfrm>
          <a:prstGeom prst="rect">
            <a:avLst/>
          </a:prstGeom>
        </p:spPr>
        <p:txBody>
          <a:bodyPr wrap="square">
            <a:spAutoFit/>
          </a:bodyPr>
          <a:lstStyle/>
          <a:p>
            <a:pPr algn="just"/>
            <a:r>
              <a:rPr lang="en-GB" sz="2400" b="1" dirty="0">
                <a:solidFill>
                  <a:schemeClr val="bg1">
                    <a:lumMod val="50000"/>
                  </a:schemeClr>
                </a:solidFill>
                <a:latin typeface="+mj-lt"/>
              </a:rPr>
              <a:t>Smart City</a:t>
            </a:r>
            <a:r>
              <a:rPr lang="en-GB" sz="2400" dirty="0">
                <a:solidFill>
                  <a:schemeClr val="bg1">
                    <a:lumMod val="50000"/>
                  </a:schemeClr>
                </a:solidFill>
                <a:latin typeface="+mj-lt"/>
              </a:rPr>
              <a:t> is an urban area that uses different types of electronic data collection M2M sensors to supply information which is used to manage assets and resources efficiently. This concept integrates information and communication technology (ICT) using Time Sensitive Networking. The various of physical devices from different vendors are connected to the network – and they all are requiring synchronization for TSN operation. The audio &amp; video broadcasting is in use too.</a:t>
            </a:r>
          </a:p>
        </p:txBody>
      </p:sp>
      <p:pic>
        <p:nvPicPr>
          <p:cNvPr id="7" name="Picture 6">
            <a:extLst>
              <a:ext uri="{FF2B5EF4-FFF2-40B4-BE49-F238E27FC236}">
                <a16:creationId xmlns:a16="http://schemas.microsoft.com/office/drawing/2014/main" id="{D1289252-B5E9-A945-B50B-0363BB6A89E3}"/>
              </a:ext>
            </a:extLst>
          </p:cNvPr>
          <p:cNvPicPr>
            <a:picLocks noChangeAspect="1"/>
          </p:cNvPicPr>
          <p:nvPr/>
        </p:nvPicPr>
        <p:blipFill>
          <a:blip r:embed="rId2"/>
          <a:stretch>
            <a:fillRect/>
          </a:stretch>
        </p:blipFill>
        <p:spPr>
          <a:xfrm>
            <a:off x="-2" y="988291"/>
            <a:ext cx="12192002" cy="3505504"/>
          </a:xfrm>
          <a:prstGeom prst="rect">
            <a:avLst/>
          </a:prstGeom>
        </p:spPr>
      </p:pic>
    </p:spTree>
    <p:extLst>
      <p:ext uri="{BB962C8B-B14F-4D97-AF65-F5344CB8AC3E}">
        <p14:creationId xmlns:p14="http://schemas.microsoft.com/office/powerpoint/2010/main" val="3236627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dirty="0"/>
              <a:t>WELCOME</a:t>
            </a:r>
          </a:p>
        </p:txBody>
      </p:sp>
      <p:sp>
        <p:nvSpPr>
          <p:cNvPr id="6" name="Symbol zastępczy tekstu 5"/>
          <p:cNvSpPr>
            <a:spLocks noGrp="1"/>
          </p:cNvSpPr>
          <p:nvPr>
            <p:ph type="body" idx="1"/>
          </p:nvPr>
        </p:nvSpPr>
        <p:spPr/>
        <p:txBody>
          <a:bodyPr>
            <a:normAutofit fontScale="85000" lnSpcReduction="20000"/>
          </a:bodyPr>
          <a:lstStyle/>
          <a:p>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r>
              <a:rPr lang="pl-PL" dirty="0" err="1"/>
              <a:t>Nullam</a:t>
            </a:r>
            <a:r>
              <a:rPr lang="pl-PL" dirty="0"/>
              <a:t> </a:t>
            </a:r>
            <a:r>
              <a:rPr lang="pl-PL" dirty="0" err="1"/>
              <a:t>venenatis</a:t>
            </a:r>
            <a:r>
              <a:rPr lang="pl-PL" dirty="0"/>
              <a:t> </a:t>
            </a:r>
            <a:r>
              <a:rPr lang="pl-PL" dirty="0" err="1"/>
              <a:t>ipsum</a:t>
            </a:r>
            <a:r>
              <a:rPr lang="pl-PL" dirty="0"/>
              <a:t> vel </a:t>
            </a:r>
            <a:r>
              <a:rPr lang="pl-PL" dirty="0" err="1"/>
              <a:t>augue</a:t>
            </a:r>
            <a:r>
              <a:rPr lang="pl-PL" dirty="0"/>
              <a:t> </a:t>
            </a:r>
            <a:r>
              <a:rPr lang="pl-PL" dirty="0" err="1"/>
              <a:t>hendrerit</a:t>
            </a:r>
            <a:r>
              <a:rPr lang="pl-PL" dirty="0"/>
              <a:t> </a:t>
            </a:r>
            <a:r>
              <a:rPr lang="pl-PL" dirty="0" err="1"/>
              <a:t>volutpat</a:t>
            </a:r>
            <a:r>
              <a:rPr lang="pl-PL" dirty="0"/>
              <a:t>.</a:t>
            </a:r>
          </a:p>
        </p:txBody>
      </p:sp>
      <p:pic>
        <p:nvPicPr>
          <p:cNvPr id="4" name="Picture 3">
            <a:extLst>
              <a:ext uri="{FF2B5EF4-FFF2-40B4-BE49-F238E27FC236}">
                <a16:creationId xmlns:a16="http://schemas.microsoft.com/office/drawing/2014/main" id="{96C1CE14-579E-5243-8D53-542C91BEE72F}"/>
              </a:ext>
            </a:extLst>
          </p:cNvPr>
          <p:cNvPicPr>
            <a:picLocks noChangeAspect="1"/>
          </p:cNvPicPr>
          <p:nvPr/>
        </p:nvPicPr>
        <p:blipFill>
          <a:blip r:embed="rId2"/>
          <a:stretch>
            <a:fillRect/>
          </a:stretch>
        </p:blipFill>
        <p:spPr>
          <a:xfrm>
            <a:off x="0" y="988291"/>
            <a:ext cx="12192000" cy="3507056"/>
          </a:xfrm>
          <a:prstGeom prst="rect">
            <a:avLst/>
          </a:prstGeom>
        </p:spPr>
      </p:pic>
      <p:sp>
        <p:nvSpPr>
          <p:cNvPr id="2" name="Rectangle 1">
            <a:extLst>
              <a:ext uri="{FF2B5EF4-FFF2-40B4-BE49-F238E27FC236}">
                <a16:creationId xmlns:a16="http://schemas.microsoft.com/office/drawing/2014/main" id="{3A1A038D-D472-1C49-A364-23B128D2B415}"/>
              </a:ext>
            </a:extLst>
          </p:cNvPr>
          <p:cNvSpPr/>
          <p:nvPr/>
        </p:nvSpPr>
        <p:spPr>
          <a:xfrm>
            <a:off x="72570" y="4549676"/>
            <a:ext cx="12046860" cy="2308324"/>
          </a:xfrm>
          <a:prstGeom prst="rect">
            <a:avLst/>
          </a:prstGeom>
        </p:spPr>
        <p:txBody>
          <a:bodyPr wrap="square">
            <a:spAutoFit/>
          </a:bodyPr>
          <a:lstStyle/>
          <a:p>
            <a:pPr algn="just"/>
            <a:r>
              <a:rPr lang="en-GB" sz="2400" dirty="0">
                <a:solidFill>
                  <a:schemeClr val="bg1">
                    <a:lumMod val="50000"/>
                  </a:schemeClr>
                </a:solidFill>
              </a:rPr>
              <a:t>EGM is an example of devices where synchronization requires each internal module including: computer responsible for the game scenario, support for rhythm and dynamics of the background music, colours and intensity of lighting, payment system and withdrawals that require cryptographic time stamping to prevent forgery. EGM machines work together and exchange information that affects the player, and which remains at the next EGM. CCTV and numerous installed IP sensors constantly monitor the work of the casino to prevent frauds.</a:t>
            </a:r>
          </a:p>
        </p:txBody>
      </p:sp>
    </p:spTree>
    <p:extLst>
      <p:ext uri="{BB962C8B-B14F-4D97-AF65-F5344CB8AC3E}">
        <p14:creationId xmlns:p14="http://schemas.microsoft.com/office/powerpoint/2010/main" val="1863154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dirty="0"/>
              <a:t>WELCOME</a:t>
            </a:r>
          </a:p>
        </p:txBody>
      </p:sp>
      <p:sp>
        <p:nvSpPr>
          <p:cNvPr id="6" name="Symbol zastępczy tekstu 5"/>
          <p:cNvSpPr>
            <a:spLocks noGrp="1"/>
          </p:cNvSpPr>
          <p:nvPr>
            <p:ph type="body" idx="1"/>
          </p:nvPr>
        </p:nvSpPr>
        <p:spPr/>
        <p:txBody>
          <a:bodyPr>
            <a:normAutofit fontScale="85000" lnSpcReduction="20000"/>
          </a:bodyPr>
          <a:lstStyle/>
          <a:p>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r>
              <a:rPr lang="pl-PL" dirty="0" err="1"/>
              <a:t>Nullam</a:t>
            </a:r>
            <a:r>
              <a:rPr lang="pl-PL" dirty="0"/>
              <a:t> </a:t>
            </a:r>
            <a:r>
              <a:rPr lang="pl-PL" dirty="0" err="1"/>
              <a:t>venenatis</a:t>
            </a:r>
            <a:r>
              <a:rPr lang="pl-PL" dirty="0"/>
              <a:t> </a:t>
            </a:r>
            <a:r>
              <a:rPr lang="pl-PL" dirty="0" err="1"/>
              <a:t>ipsum</a:t>
            </a:r>
            <a:r>
              <a:rPr lang="pl-PL" dirty="0"/>
              <a:t> vel </a:t>
            </a:r>
            <a:r>
              <a:rPr lang="pl-PL" dirty="0" err="1"/>
              <a:t>augue</a:t>
            </a:r>
            <a:r>
              <a:rPr lang="pl-PL" dirty="0"/>
              <a:t> </a:t>
            </a:r>
            <a:r>
              <a:rPr lang="pl-PL" dirty="0" err="1"/>
              <a:t>hendrerit</a:t>
            </a:r>
            <a:r>
              <a:rPr lang="pl-PL" dirty="0"/>
              <a:t> </a:t>
            </a:r>
            <a:r>
              <a:rPr lang="pl-PL" dirty="0" err="1"/>
              <a:t>volutpat</a:t>
            </a:r>
            <a:r>
              <a:rPr lang="pl-PL" dirty="0"/>
              <a:t>.</a:t>
            </a:r>
          </a:p>
        </p:txBody>
      </p:sp>
      <p:sp>
        <p:nvSpPr>
          <p:cNvPr id="2" name="Rectangle 1">
            <a:extLst>
              <a:ext uri="{FF2B5EF4-FFF2-40B4-BE49-F238E27FC236}">
                <a16:creationId xmlns:a16="http://schemas.microsoft.com/office/drawing/2014/main" id="{16FBF629-F627-BA42-8C97-4F443768B119}"/>
              </a:ext>
            </a:extLst>
          </p:cNvPr>
          <p:cNvSpPr/>
          <p:nvPr/>
        </p:nvSpPr>
        <p:spPr>
          <a:xfrm>
            <a:off x="0" y="4615017"/>
            <a:ext cx="12192000" cy="2308324"/>
          </a:xfrm>
          <a:prstGeom prst="rect">
            <a:avLst/>
          </a:prstGeom>
        </p:spPr>
        <p:txBody>
          <a:bodyPr wrap="square">
            <a:spAutoFit/>
          </a:bodyPr>
          <a:lstStyle/>
          <a:p>
            <a:pPr algn="just"/>
            <a:r>
              <a:rPr lang="en-GB" sz="2400" b="1" dirty="0">
                <a:solidFill>
                  <a:schemeClr val="bg1">
                    <a:lumMod val="50000"/>
                  </a:schemeClr>
                </a:solidFill>
              </a:rPr>
              <a:t>Autonomous vehicles </a:t>
            </a:r>
            <a:r>
              <a:rPr lang="en-GB" sz="2400" dirty="0">
                <a:solidFill>
                  <a:schemeClr val="bg1">
                    <a:lumMod val="50000"/>
                  </a:schemeClr>
                </a:solidFill>
              </a:rPr>
              <a:t>synchronization uses nanosecond level and AES67/IEEE 802.1AS PTP profile.</a:t>
            </a:r>
          </a:p>
          <a:p>
            <a:pPr algn="just"/>
            <a:r>
              <a:rPr lang="en-GB" sz="2400" b="1" dirty="0">
                <a:solidFill>
                  <a:schemeClr val="bg1">
                    <a:lumMod val="50000"/>
                  </a:schemeClr>
                </a:solidFill>
              </a:rPr>
              <a:t>Vehicle platooning </a:t>
            </a:r>
            <a:r>
              <a:rPr lang="en-GB" sz="2400" dirty="0">
                <a:solidFill>
                  <a:schemeClr val="bg1">
                    <a:lumMod val="50000"/>
                  </a:schemeClr>
                </a:solidFill>
              </a:rPr>
              <a:t>is part of a suite of features that self-driving cars might employ. A platoon is a group of vehicles that can travel very closely together, safely at high speed. Each vehicle communicates with the other vehicles in the platoon. Modern communication such as Wireless, GNSS positioning, radar/lidars sensing plus drive-by-wire steering and throttle allows for computers to take control of cars – assuming they are all highly accurate </a:t>
            </a:r>
            <a:r>
              <a:rPr lang="pl-PL" sz="2400" dirty="0">
                <a:solidFill>
                  <a:schemeClr val="bg1">
                    <a:lumMod val="50000"/>
                  </a:schemeClr>
                </a:solidFill>
              </a:rPr>
              <a:t>and</a:t>
            </a:r>
            <a:r>
              <a:rPr lang="en-GB" sz="2400" dirty="0">
                <a:solidFill>
                  <a:schemeClr val="bg1">
                    <a:lumMod val="50000"/>
                  </a:schemeClr>
                </a:solidFill>
              </a:rPr>
              <a:t> secure synchronized</a:t>
            </a:r>
            <a:r>
              <a:rPr lang="en-GB" sz="2400" dirty="0"/>
              <a:t>. </a:t>
            </a:r>
          </a:p>
        </p:txBody>
      </p:sp>
      <p:pic>
        <p:nvPicPr>
          <p:cNvPr id="7" name="Picture 6">
            <a:extLst>
              <a:ext uri="{FF2B5EF4-FFF2-40B4-BE49-F238E27FC236}">
                <a16:creationId xmlns:a16="http://schemas.microsoft.com/office/drawing/2014/main" id="{CA73B674-DF98-0B48-A27C-27C9F8725CD4}"/>
              </a:ext>
            </a:extLst>
          </p:cNvPr>
          <p:cNvPicPr>
            <a:picLocks noChangeAspect="1"/>
          </p:cNvPicPr>
          <p:nvPr/>
        </p:nvPicPr>
        <p:blipFill>
          <a:blip r:embed="rId2"/>
          <a:stretch>
            <a:fillRect/>
          </a:stretch>
        </p:blipFill>
        <p:spPr>
          <a:xfrm>
            <a:off x="-1" y="988289"/>
            <a:ext cx="12192001" cy="3507057"/>
          </a:xfrm>
          <a:prstGeom prst="rect">
            <a:avLst/>
          </a:prstGeom>
        </p:spPr>
      </p:pic>
    </p:spTree>
    <p:extLst>
      <p:ext uri="{BB962C8B-B14F-4D97-AF65-F5344CB8AC3E}">
        <p14:creationId xmlns:p14="http://schemas.microsoft.com/office/powerpoint/2010/main" val="3520114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dirty="0"/>
              <a:t>WELCOME</a:t>
            </a:r>
          </a:p>
        </p:txBody>
      </p:sp>
      <p:sp>
        <p:nvSpPr>
          <p:cNvPr id="6" name="Symbol zastępczy tekstu 5"/>
          <p:cNvSpPr>
            <a:spLocks noGrp="1"/>
          </p:cNvSpPr>
          <p:nvPr>
            <p:ph type="body" idx="1"/>
          </p:nvPr>
        </p:nvSpPr>
        <p:spPr/>
        <p:txBody>
          <a:bodyPr>
            <a:normAutofit fontScale="85000" lnSpcReduction="20000"/>
          </a:bodyPr>
          <a:lstStyle/>
          <a:p>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r>
              <a:rPr lang="pl-PL" dirty="0" err="1"/>
              <a:t>Nullam</a:t>
            </a:r>
            <a:r>
              <a:rPr lang="pl-PL" dirty="0"/>
              <a:t> </a:t>
            </a:r>
            <a:r>
              <a:rPr lang="pl-PL" dirty="0" err="1"/>
              <a:t>venenatis</a:t>
            </a:r>
            <a:r>
              <a:rPr lang="pl-PL" dirty="0"/>
              <a:t> </a:t>
            </a:r>
            <a:r>
              <a:rPr lang="pl-PL" dirty="0" err="1"/>
              <a:t>ipsum</a:t>
            </a:r>
            <a:r>
              <a:rPr lang="pl-PL" dirty="0"/>
              <a:t> vel </a:t>
            </a:r>
            <a:r>
              <a:rPr lang="pl-PL" dirty="0" err="1"/>
              <a:t>augue</a:t>
            </a:r>
            <a:r>
              <a:rPr lang="pl-PL" dirty="0"/>
              <a:t> </a:t>
            </a:r>
            <a:r>
              <a:rPr lang="pl-PL" dirty="0" err="1"/>
              <a:t>hendrerit</a:t>
            </a:r>
            <a:r>
              <a:rPr lang="pl-PL" dirty="0"/>
              <a:t> </a:t>
            </a:r>
            <a:r>
              <a:rPr lang="pl-PL" dirty="0" err="1"/>
              <a:t>volutpat</a:t>
            </a:r>
            <a:r>
              <a:rPr lang="pl-PL" dirty="0"/>
              <a:t>.</a:t>
            </a:r>
          </a:p>
        </p:txBody>
      </p:sp>
      <p:sp>
        <p:nvSpPr>
          <p:cNvPr id="2" name="Rectangle 1">
            <a:extLst>
              <a:ext uri="{FF2B5EF4-FFF2-40B4-BE49-F238E27FC236}">
                <a16:creationId xmlns:a16="http://schemas.microsoft.com/office/drawing/2014/main" id="{71A8D94C-A7B8-6F4A-8106-2D7F035E15E6}"/>
              </a:ext>
            </a:extLst>
          </p:cNvPr>
          <p:cNvSpPr/>
          <p:nvPr/>
        </p:nvSpPr>
        <p:spPr>
          <a:xfrm>
            <a:off x="48683" y="4550918"/>
            <a:ext cx="12143317" cy="2308324"/>
          </a:xfrm>
          <a:prstGeom prst="rect">
            <a:avLst/>
          </a:prstGeom>
        </p:spPr>
        <p:txBody>
          <a:bodyPr wrap="square">
            <a:spAutoFit/>
          </a:bodyPr>
          <a:lstStyle/>
          <a:p>
            <a:pPr algn="just"/>
            <a:r>
              <a:rPr lang="en-GB" sz="2400" b="1" dirty="0">
                <a:solidFill>
                  <a:schemeClr val="bg1">
                    <a:lumMod val="50000"/>
                  </a:schemeClr>
                </a:solidFill>
              </a:rPr>
              <a:t>Machine Learning</a:t>
            </a:r>
            <a:r>
              <a:rPr lang="en-GB" sz="2400" dirty="0">
                <a:solidFill>
                  <a:schemeClr val="bg1">
                    <a:lumMod val="50000"/>
                  </a:schemeClr>
                </a:solidFill>
              </a:rPr>
              <a:t>  (ML) is a field of computer science that gives computers the ability to learn without being explicitly programmed. This technology often overlaps with modern computational statistics (BIG DATA), cognitive science and AI. Machine learning can also be unsupervised</a:t>
            </a:r>
            <a:r>
              <a:rPr lang="en-GB" sz="2400" baseline="30000" dirty="0">
                <a:solidFill>
                  <a:schemeClr val="bg1">
                    <a:lumMod val="50000"/>
                  </a:schemeClr>
                </a:solidFill>
              </a:rPr>
              <a:t> </a:t>
            </a:r>
            <a:r>
              <a:rPr lang="en-GB" sz="2400" dirty="0">
                <a:solidFill>
                  <a:schemeClr val="bg1">
                    <a:lumMod val="50000"/>
                  </a:schemeClr>
                </a:solidFill>
              </a:rPr>
              <a:t>and be used to learn and establish baseline behavioural profiles for various entities. </a:t>
            </a:r>
          </a:p>
          <a:p>
            <a:pPr algn="just"/>
            <a:r>
              <a:rPr lang="en-GB" sz="2400" dirty="0">
                <a:solidFill>
                  <a:schemeClr val="bg1">
                    <a:lumMod val="50000"/>
                  </a:schemeClr>
                </a:solidFill>
              </a:rPr>
              <a:t>It helps create AI predictive management for: </a:t>
            </a:r>
            <a:r>
              <a:rPr lang="en-GB" sz="2400" i="1" dirty="0">
                <a:solidFill>
                  <a:schemeClr val="bg1">
                    <a:lumMod val="50000"/>
                  </a:schemeClr>
                </a:solidFill>
              </a:rPr>
              <a:t>Smart City, Smart Grid, Financial Market Algorithmic Treading and Industry 4.0 smart-factory.</a:t>
            </a:r>
            <a:endParaRPr lang="en-GB" sz="2400" dirty="0">
              <a:solidFill>
                <a:schemeClr val="bg1">
                  <a:lumMod val="50000"/>
                </a:schemeClr>
              </a:solidFill>
            </a:endParaRPr>
          </a:p>
        </p:txBody>
      </p:sp>
      <p:pic>
        <p:nvPicPr>
          <p:cNvPr id="7" name="Picture 6">
            <a:extLst>
              <a:ext uri="{FF2B5EF4-FFF2-40B4-BE49-F238E27FC236}">
                <a16:creationId xmlns:a16="http://schemas.microsoft.com/office/drawing/2014/main" id="{CE84F80D-3CE5-E34C-BA42-94A941EC8F61}"/>
              </a:ext>
            </a:extLst>
          </p:cNvPr>
          <p:cNvPicPr>
            <a:picLocks noChangeAspect="1"/>
          </p:cNvPicPr>
          <p:nvPr/>
        </p:nvPicPr>
        <p:blipFill>
          <a:blip r:embed="rId2"/>
          <a:stretch>
            <a:fillRect/>
          </a:stretch>
        </p:blipFill>
        <p:spPr>
          <a:xfrm>
            <a:off x="0" y="988291"/>
            <a:ext cx="12192000" cy="3507056"/>
          </a:xfrm>
          <a:prstGeom prst="rect">
            <a:avLst/>
          </a:prstGeom>
        </p:spPr>
      </p:pic>
      <p:pic>
        <p:nvPicPr>
          <p:cNvPr id="8" name="Picture 7">
            <a:extLst>
              <a:ext uri="{FF2B5EF4-FFF2-40B4-BE49-F238E27FC236}">
                <a16:creationId xmlns:a16="http://schemas.microsoft.com/office/drawing/2014/main" id="{900B403A-CAD0-F149-BC97-407B64493AC3}"/>
              </a:ext>
            </a:extLst>
          </p:cNvPr>
          <p:cNvPicPr>
            <a:picLocks noChangeAspect="1"/>
          </p:cNvPicPr>
          <p:nvPr/>
        </p:nvPicPr>
        <p:blipFill>
          <a:blip r:embed="rId3">
            <a:grayscl/>
            <a:alphaModFix amt="45000"/>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tretch>
            <a:fillRect/>
          </a:stretch>
        </p:blipFill>
        <p:spPr>
          <a:xfrm>
            <a:off x="456868" y="2597786"/>
            <a:ext cx="1083466" cy="1081079"/>
          </a:xfrm>
          <a:prstGeom prst="rect">
            <a:avLst/>
          </a:prstGeom>
        </p:spPr>
      </p:pic>
    </p:spTree>
    <p:extLst>
      <p:ext uri="{BB962C8B-B14F-4D97-AF65-F5344CB8AC3E}">
        <p14:creationId xmlns:p14="http://schemas.microsoft.com/office/powerpoint/2010/main" val="1941817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dirty="0"/>
              <a:t>WELCOME</a:t>
            </a:r>
          </a:p>
        </p:txBody>
      </p:sp>
      <p:sp>
        <p:nvSpPr>
          <p:cNvPr id="6" name="Symbol zastępczy tekstu 5"/>
          <p:cNvSpPr>
            <a:spLocks noGrp="1"/>
          </p:cNvSpPr>
          <p:nvPr>
            <p:ph type="body" idx="1"/>
          </p:nvPr>
        </p:nvSpPr>
        <p:spPr/>
        <p:txBody>
          <a:bodyPr>
            <a:normAutofit fontScale="85000" lnSpcReduction="20000"/>
          </a:bodyPr>
          <a:lstStyle/>
          <a:p>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r>
              <a:rPr lang="pl-PL" dirty="0" err="1"/>
              <a:t>Nullam</a:t>
            </a:r>
            <a:r>
              <a:rPr lang="pl-PL" dirty="0"/>
              <a:t> </a:t>
            </a:r>
            <a:r>
              <a:rPr lang="pl-PL" dirty="0" err="1"/>
              <a:t>venenatis</a:t>
            </a:r>
            <a:r>
              <a:rPr lang="pl-PL" dirty="0"/>
              <a:t> </a:t>
            </a:r>
            <a:r>
              <a:rPr lang="pl-PL" dirty="0" err="1"/>
              <a:t>ipsum</a:t>
            </a:r>
            <a:r>
              <a:rPr lang="pl-PL" dirty="0"/>
              <a:t> vel </a:t>
            </a:r>
            <a:r>
              <a:rPr lang="pl-PL" dirty="0" err="1"/>
              <a:t>augue</a:t>
            </a:r>
            <a:r>
              <a:rPr lang="pl-PL" dirty="0"/>
              <a:t> </a:t>
            </a:r>
            <a:r>
              <a:rPr lang="pl-PL" dirty="0" err="1"/>
              <a:t>hendrerit</a:t>
            </a:r>
            <a:r>
              <a:rPr lang="pl-PL" dirty="0"/>
              <a:t> </a:t>
            </a:r>
            <a:r>
              <a:rPr lang="pl-PL" dirty="0" err="1"/>
              <a:t>volutpat</a:t>
            </a:r>
            <a:r>
              <a:rPr lang="pl-PL" dirty="0"/>
              <a:t>.</a:t>
            </a:r>
          </a:p>
        </p:txBody>
      </p:sp>
      <p:sp>
        <p:nvSpPr>
          <p:cNvPr id="2" name="Rectangle 1">
            <a:extLst>
              <a:ext uri="{FF2B5EF4-FFF2-40B4-BE49-F238E27FC236}">
                <a16:creationId xmlns:a16="http://schemas.microsoft.com/office/drawing/2014/main" id="{71A8D94C-A7B8-6F4A-8106-2D7F035E15E6}"/>
              </a:ext>
            </a:extLst>
          </p:cNvPr>
          <p:cNvSpPr/>
          <p:nvPr/>
        </p:nvSpPr>
        <p:spPr>
          <a:xfrm>
            <a:off x="48683" y="4550918"/>
            <a:ext cx="12143317" cy="2308324"/>
          </a:xfrm>
          <a:prstGeom prst="rect">
            <a:avLst/>
          </a:prstGeom>
        </p:spPr>
        <p:txBody>
          <a:bodyPr wrap="square">
            <a:spAutoFit/>
          </a:bodyPr>
          <a:lstStyle/>
          <a:p>
            <a:pPr algn="just"/>
            <a:r>
              <a:rPr lang="en-GB" sz="2400" b="1" dirty="0">
                <a:solidFill>
                  <a:schemeClr val="bg1">
                    <a:lumMod val="50000"/>
                  </a:schemeClr>
                </a:solidFill>
              </a:rPr>
              <a:t>Blockchain </a:t>
            </a:r>
            <a:r>
              <a:rPr lang="en-GB" sz="2400" dirty="0">
                <a:solidFill>
                  <a:schemeClr val="bg1">
                    <a:lumMod val="50000"/>
                  </a:schemeClr>
                </a:solidFill>
              </a:rPr>
              <a:t>(BC) gives the ability to store all history of any transaction. It is a continuously growing list of records, which are linked and secured using PKI cryptography. Each block typically contains a cryptographic hash of the previous block, transaction data and a </a:t>
            </a:r>
            <a:r>
              <a:rPr lang="en-GB" sz="2400" b="1" dirty="0">
                <a:solidFill>
                  <a:schemeClr val="bg1">
                    <a:lumMod val="50000"/>
                  </a:schemeClr>
                </a:solidFill>
              </a:rPr>
              <a:t>timestamp</a:t>
            </a:r>
            <a:r>
              <a:rPr lang="en-GB" sz="2400" dirty="0">
                <a:solidFill>
                  <a:schemeClr val="bg1">
                    <a:lumMod val="50000"/>
                  </a:schemeClr>
                </a:solidFill>
              </a:rPr>
              <a:t>. Records are handled in timestamp order. Usually, the BC does not require accuracy of synchronization, but it strongly depends on stability. By design, a blockchain is inherently resistant to modification of the data. But it therefore has a weak point – the synchronization and time synchronization attack.</a:t>
            </a:r>
          </a:p>
        </p:txBody>
      </p:sp>
      <p:pic>
        <p:nvPicPr>
          <p:cNvPr id="13" name="Picture 12">
            <a:extLst>
              <a:ext uri="{FF2B5EF4-FFF2-40B4-BE49-F238E27FC236}">
                <a16:creationId xmlns:a16="http://schemas.microsoft.com/office/drawing/2014/main" id="{A5FFDC6A-FDB4-AF4E-90AD-14FC5DBFAD71}"/>
              </a:ext>
            </a:extLst>
          </p:cNvPr>
          <p:cNvPicPr>
            <a:picLocks noChangeAspect="1"/>
          </p:cNvPicPr>
          <p:nvPr/>
        </p:nvPicPr>
        <p:blipFill>
          <a:blip r:embed="rId2"/>
          <a:stretch>
            <a:fillRect/>
          </a:stretch>
        </p:blipFill>
        <p:spPr>
          <a:xfrm>
            <a:off x="0" y="991167"/>
            <a:ext cx="12192000" cy="3504179"/>
          </a:xfrm>
          <a:prstGeom prst="rect">
            <a:avLst/>
          </a:prstGeom>
        </p:spPr>
      </p:pic>
    </p:spTree>
    <p:extLst>
      <p:ext uri="{BB962C8B-B14F-4D97-AF65-F5344CB8AC3E}">
        <p14:creationId xmlns:p14="http://schemas.microsoft.com/office/powerpoint/2010/main" val="4232822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dirty="0"/>
              <a:t>WELCOME</a:t>
            </a:r>
          </a:p>
        </p:txBody>
      </p:sp>
      <p:sp>
        <p:nvSpPr>
          <p:cNvPr id="6" name="Symbol zastępczy tekstu 5"/>
          <p:cNvSpPr>
            <a:spLocks noGrp="1"/>
          </p:cNvSpPr>
          <p:nvPr>
            <p:ph type="body" idx="1"/>
          </p:nvPr>
        </p:nvSpPr>
        <p:spPr/>
        <p:txBody>
          <a:bodyPr>
            <a:normAutofit fontScale="85000" lnSpcReduction="20000"/>
          </a:bodyPr>
          <a:lstStyle/>
          <a:p>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r>
              <a:rPr lang="pl-PL" dirty="0" err="1"/>
              <a:t>Nullam</a:t>
            </a:r>
            <a:r>
              <a:rPr lang="pl-PL" dirty="0"/>
              <a:t> </a:t>
            </a:r>
            <a:r>
              <a:rPr lang="pl-PL" dirty="0" err="1"/>
              <a:t>venenatis</a:t>
            </a:r>
            <a:r>
              <a:rPr lang="pl-PL" dirty="0"/>
              <a:t> </a:t>
            </a:r>
            <a:r>
              <a:rPr lang="pl-PL" dirty="0" err="1"/>
              <a:t>ipsum</a:t>
            </a:r>
            <a:r>
              <a:rPr lang="pl-PL" dirty="0"/>
              <a:t> vel </a:t>
            </a:r>
            <a:r>
              <a:rPr lang="pl-PL" dirty="0" err="1"/>
              <a:t>augue</a:t>
            </a:r>
            <a:r>
              <a:rPr lang="pl-PL" dirty="0"/>
              <a:t> </a:t>
            </a:r>
            <a:r>
              <a:rPr lang="pl-PL" dirty="0" err="1"/>
              <a:t>hendrerit</a:t>
            </a:r>
            <a:r>
              <a:rPr lang="pl-PL" dirty="0"/>
              <a:t> </a:t>
            </a:r>
            <a:r>
              <a:rPr lang="pl-PL" dirty="0" err="1"/>
              <a:t>volutpat</a:t>
            </a:r>
            <a:r>
              <a:rPr lang="pl-PL" dirty="0"/>
              <a:t>.</a:t>
            </a:r>
          </a:p>
        </p:txBody>
      </p:sp>
      <p:sp>
        <p:nvSpPr>
          <p:cNvPr id="2" name="Rectangle 1">
            <a:extLst>
              <a:ext uri="{FF2B5EF4-FFF2-40B4-BE49-F238E27FC236}">
                <a16:creationId xmlns:a16="http://schemas.microsoft.com/office/drawing/2014/main" id="{71A8D94C-A7B8-6F4A-8106-2D7F035E15E6}"/>
              </a:ext>
            </a:extLst>
          </p:cNvPr>
          <p:cNvSpPr/>
          <p:nvPr/>
        </p:nvSpPr>
        <p:spPr>
          <a:xfrm>
            <a:off x="61935" y="4550918"/>
            <a:ext cx="12143317" cy="2308324"/>
          </a:xfrm>
          <a:prstGeom prst="rect">
            <a:avLst/>
          </a:prstGeom>
        </p:spPr>
        <p:txBody>
          <a:bodyPr wrap="square">
            <a:spAutoFit/>
          </a:bodyPr>
          <a:lstStyle/>
          <a:p>
            <a:pPr algn="just"/>
            <a:r>
              <a:rPr lang="en-US" sz="2400" b="1" dirty="0">
                <a:solidFill>
                  <a:schemeClr val="bg1">
                    <a:lumMod val="50000"/>
                  </a:schemeClr>
                </a:solidFill>
              </a:rPr>
              <a:t>In cryptography</a:t>
            </a:r>
            <a:r>
              <a:rPr lang="en-US" sz="2400" dirty="0">
                <a:solidFill>
                  <a:schemeClr val="bg1">
                    <a:lumMod val="50000"/>
                  </a:schemeClr>
                </a:solidFill>
              </a:rPr>
              <a:t>, a </a:t>
            </a:r>
            <a:r>
              <a:rPr lang="en-US" sz="2400" b="1" dirty="0">
                <a:solidFill>
                  <a:schemeClr val="bg1">
                    <a:lumMod val="50000"/>
                  </a:schemeClr>
                </a:solidFill>
              </a:rPr>
              <a:t>timing attack</a:t>
            </a:r>
            <a:r>
              <a:rPr lang="en-US" sz="2400" dirty="0">
                <a:solidFill>
                  <a:schemeClr val="bg1">
                    <a:lumMod val="50000"/>
                  </a:schemeClr>
                </a:solidFill>
              </a:rPr>
              <a:t> is a side channel attack in which the attacker attempts to compromise a cryptosystem by analyzing the TIME taken to execute cryptographic algorithms.       It exploits the data-dependent behavioral characteristics of the implementation of a cipher algorithm lie RSA. Timing attacks are often overlooked in the cyber-security design phase.</a:t>
            </a:r>
            <a:r>
              <a:rPr lang="en-GB" dirty="0"/>
              <a:t> </a:t>
            </a:r>
            <a:r>
              <a:rPr lang="en-GB" sz="2400" dirty="0">
                <a:solidFill>
                  <a:schemeClr val="bg1">
                    <a:lumMod val="50000"/>
                  </a:schemeClr>
                </a:solidFill>
              </a:rPr>
              <a:t>Furthermore</a:t>
            </a:r>
            <a:r>
              <a:rPr lang="en-US" sz="2400" dirty="0">
                <a:solidFill>
                  <a:schemeClr val="bg1">
                    <a:lumMod val="50000"/>
                  </a:schemeClr>
                </a:solidFill>
              </a:rPr>
              <a:t>,  the Quantum Cryptography (QKD) uses Time &amp; Frequency Domain for decoding single photon information.  Here the accuracy of synchronization is counted in single picoseconds.</a:t>
            </a:r>
          </a:p>
        </p:txBody>
      </p:sp>
      <p:pic>
        <p:nvPicPr>
          <p:cNvPr id="4" name="Picture 3">
            <a:extLst>
              <a:ext uri="{FF2B5EF4-FFF2-40B4-BE49-F238E27FC236}">
                <a16:creationId xmlns:a16="http://schemas.microsoft.com/office/drawing/2014/main" id="{206AB890-E7F6-BC42-939B-51BF37D4E27E}"/>
              </a:ext>
            </a:extLst>
          </p:cNvPr>
          <p:cNvPicPr>
            <a:picLocks noChangeAspect="1"/>
          </p:cNvPicPr>
          <p:nvPr/>
        </p:nvPicPr>
        <p:blipFill>
          <a:blip r:embed="rId2"/>
          <a:stretch>
            <a:fillRect/>
          </a:stretch>
        </p:blipFill>
        <p:spPr>
          <a:xfrm>
            <a:off x="0" y="991167"/>
            <a:ext cx="12192000" cy="3513592"/>
          </a:xfrm>
          <a:prstGeom prst="rect">
            <a:avLst/>
          </a:prstGeom>
        </p:spPr>
      </p:pic>
      <p:pic>
        <p:nvPicPr>
          <p:cNvPr id="8" name="Picture 7">
            <a:extLst>
              <a:ext uri="{FF2B5EF4-FFF2-40B4-BE49-F238E27FC236}">
                <a16:creationId xmlns:a16="http://schemas.microsoft.com/office/drawing/2014/main" id="{03EE4838-DCA3-6646-A4D8-4FC1F406BFFE}"/>
              </a:ext>
            </a:extLst>
          </p:cNvPr>
          <p:cNvPicPr>
            <a:picLocks noChangeAspect="1"/>
          </p:cNvPicPr>
          <p:nvPr/>
        </p:nvPicPr>
        <p:blipFill>
          <a:blip r:embed="rId3"/>
          <a:stretch>
            <a:fillRect/>
          </a:stretch>
        </p:blipFill>
        <p:spPr>
          <a:xfrm>
            <a:off x="872873" y="1985675"/>
            <a:ext cx="4001090" cy="2426587"/>
          </a:xfrm>
          <a:prstGeom prst="rect">
            <a:avLst/>
          </a:prstGeom>
          <a:ln>
            <a:solidFill>
              <a:schemeClr val="bg1"/>
            </a:solidFill>
          </a:ln>
        </p:spPr>
      </p:pic>
    </p:spTree>
    <p:extLst>
      <p:ext uri="{BB962C8B-B14F-4D97-AF65-F5344CB8AC3E}">
        <p14:creationId xmlns:p14="http://schemas.microsoft.com/office/powerpoint/2010/main" val="770085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E4BDDD-3CF9-A945-BF69-082158CB4073}"/>
              </a:ext>
            </a:extLst>
          </p:cNvPr>
          <p:cNvPicPr>
            <a:picLocks noChangeAspect="1"/>
          </p:cNvPicPr>
          <p:nvPr/>
        </p:nvPicPr>
        <p:blipFill>
          <a:blip r:embed="rId2"/>
          <a:stretch>
            <a:fillRect/>
          </a:stretch>
        </p:blipFill>
        <p:spPr>
          <a:xfrm>
            <a:off x="189839" y="1604629"/>
            <a:ext cx="3331861" cy="1229404"/>
          </a:xfrm>
          <a:prstGeom prst="rect">
            <a:avLst/>
          </a:prstGeom>
        </p:spPr>
      </p:pic>
      <p:pic>
        <p:nvPicPr>
          <p:cNvPr id="13" name="Picture 12">
            <a:extLst>
              <a:ext uri="{FF2B5EF4-FFF2-40B4-BE49-F238E27FC236}">
                <a16:creationId xmlns:a16="http://schemas.microsoft.com/office/drawing/2014/main" id="{D8CBD4B7-C5C8-034A-9C60-81858D4CB684}"/>
              </a:ext>
            </a:extLst>
          </p:cNvPr>
          <p:cNvPicPr>
            <a:picLocks noChangeAspect="1"/>
          </p:cNvPicPr>
          <p:nvPr/>
        </p:nvPicPr>
        <p:blipFill>
          <a:blip r:embed="rId3"/>
          <a:stretch>
            <a:fillRect/>
          </a:stretch>
        </p:blipFill>
        <p:spPr>
          <a:xfrm>
            <a:off x="4140103" y="2070636"/>
            <a:ext cx="2128525" cy="1012830"/>
          </a:xfrm>
          <a:prstGeom prst="rect">
            <a:avLst/>
          </a:prstGeom>
        </p:spPr>
      </p:pic>
      <p:pic>
        <p:nvPicPr>
          <p:cNvPr id="15" name="Picture 14">
            <a:extLst>
              <a:ext uri="{FF2B5EF4-FFF2-40B4-BE49-F238E27FC236}">
                <a16:creationId xmlns:a16="http://schemas.microsoft.com/office/drawing/2014/main" id="{A15C97BD-0DBD-FF42-B472-DDD1D20361ED}"/>
              </a:ext>
            </a:extLst>
          </p:cNvPr>
          <p:cNvPicPr>
            <a:picLocks noChangeAspect="1"/>
          </p:cNvPicPr>
          <p:nvPr/>
        </p:nvPicPr>
        <p:blipFill>
          <a:blip r:embed="rId4"/>
          <a:stretch>
            <a:fillRect/>
          </a:stretch>
        </p:blipFill>
        <p:spPr>
          <a:xfrm>
            <a:off x="7646088" y="4036846"/>
            <a:ext cx="1667989" cy="884034"/>
          </a:xfrm>
          <a:prstGeom prst="rect">
            <a:avLst/>
          </a:prstGeom>
        </p:spPr>
      </p:pic>
      <p:sp>
        <p:nvSpPr>
          <p:cNvPr id="16" name="Title 10">
            <a:extLst>
              <a:ext uri="{FF2B5EF4-FFF2-40B4-BE49-F238E27FC236}">
                <a16:creationId xmlns:a16="http://schemas.microsoft.com/office/drawing/2014/main" id="{AC87119B-ADAD-2648-B25F-3A15937FC0BB}"/>
              </a:ext>
            </a:extLst>
          </p:cNvPr>
          <p:cNvSpPr>
            <a:spLocks noGrp="1"/>
          </p:cNvSpPr>
          <p:nvPr>
            <p:ph type="title"/>
          </p:nvPr>
        </p:nvSpPr>
        <p:spPr>
          <a:xfrm>
            <a:off x="189839" y="897211"/>
            <a:ext cx="11845365" cy="471055"/>
          </a:xfrm>
        </p:spPr>
        <p:txBody>
          <a:bodyPr/>
          <a:lstStyle/>
          <a:p>
            <a:r>
              <a:rPr lang="en-GB" sz="3600" b="1" dirty="0"/>
              <a:t>Partial list of organizations which trust ELPROMA technology</a:t>
            </a:r>
            <a:r>
              <a:rPr lang="pl-PL" sz="3600" b="1" dirty="0"/>
              <a:t>:</a:t>
            </a:r>
            <a:endParaRPr lang="en-GB" sz="3600" b="1" dirty="0"/>
          </a:p>
        </p:txBody>
      </p:sp>
      <p:pic>
        <p:nvPicPr>
          <p:cNvPr id="20" name="Picture 19">
            <a:extLst>
              <a:ext uri="{FF2B5EF4-FFF2-40B4-BE49-F238E27FC236}">
                <a16:creationId xmlns:a16="http://schemas.microsoft.com/office/drawing/2014/main" id="{9D61C354-DBD5-1246-9D1C-57985CB63924}"/>
              </a:ext>
            </a:extLst>
          </p:cNvPr>
          <p:cNvPicPr>
            <a:picLocks noChangeAspect="1"/>
          </p:cNvPicPr>
          <p:nvPr/>
        </p:nvPicPr>
        <p:blipFill>
          <a:blip r:embed="rId5"/>
          <a:stretch>
            <a:fillRect/>
          </a:stretch>
        </p:blipFill>
        <p:spPr>
          <a:xfrm>
            <a:off x="434649" y="3039290"/>
            <a:ext cx="3610515" cy="462146"/>
          </a:xfrm>
          <a:prstGeom prst="rect">
            <a:avLst/>
          </a:prstGeom>
        </p:spPr>
      </p:pic>
      <p:pic>
        <p:nvPicPr>
          <p:cNvPr id="22" name="Picture 21">
            <a:extLst>
              <a:ext uri="{FF2B5EF4-FFF2-40B4-BE49-F238E27FC236}">
                <a16:creationId xmlns:a16="http://schemas.microsoft.com/office/drawing/2014/main" id="{7C32EC41-02AE-E84F-93C8-3F9334D91AF9}"/>
              </a:ext>
            </a:extLst>
          </p:cNvPr>
          <p:cNvPicPr>
            <a:picLocks noChangeAspect="1"/>
          </p:cNvPicPr>
          <p:nvPr/>
        </p:nvPicPr>
        <p:blipFill>
          <a:blip r:embed="rId6"/>
          <a:stretch>
            <a:fillRect/>
          </a:stretch>
        </p:blipFill>
        <p:spPr>
          <a:xfrm>
            <a:off x="6197951" y="1914323"/>
            <a:ext cx="3377800" cy="479648"/>
          </a:xfrm>
          <a:prstGeom prst="rect">
            <a:avLst/>
          </a:prstGeom>
        </p:spPr>
      </p:pic>
      <p:pic>
        <p:nvPicPr>
          <p:cNvPr id="24" name="Picture 23">
            <a:extLst>
              <a:ext uri="{FF2B5EF4-FFF2-40B4-BE49-F238E27FC236}">
                <a16:creationId xmlns:a16="http://schemas.microsoft.com/office/drawing/2014/main" id="{A2B5AB6B-6BB9-F342-9DE1-ACCC5E3695C8}"/>
              </a:ext>
            </a:extLst>
          </p:cNvPr>
          <p:cNvPicPr>
            <a:picLocks noChangeAspect="1"/>
          </p:cNvPicPr>
          <p:nvPr/>
        </p:nvPicPr>
        <p:blipFill>
          <a:blip r:embed="rId7"/>
          <a:stretch>
            <a:fillRect/>
          </a:stretch>
        </p:blipFill>
        <p:spPr>
          <a:xfrm>
            <a:off x="9613154" y="1788514"/>
            <a:ext cx="2422050" cy="1045519"/>
          </a:xfrm>
          <a:prstGeom prst="rect">
            <a:avLst/>
          </a:prstGeom>
        </p:spPr>
      </p:pic>
      <p:pic>
        <p:nvPicPr>
          <p:cNvPr id="26" name="Picture 25">
            <a:extLst>
              <a:ext uri="{FF2B5EF4-FFF2-40B4-BE49-F238E27FC236}">
                <a16:creationId xmlns:a16="http://schemas.microsoft.com/office/drawing/2014/main" id="{81A8B8BB-7D1D-084B-B4B4-CD75349AFDC3}"/>
              </a:ext>
            </a:extLst>
          </p:cNvPr>
          <p:cNvPicPr>
            <a:picLocks noChangeAspect="1"/>
          </p:cNvPicPr>
          <p:nvPr/>
        </p:nvPicPr>
        <p:blipFill>
          <a:blip r:embed="rId8"/>
          <a:stretch>
            <a:fillRect/>
          </a:stretch>
        </p:blipFill>
        <p:spPr>
          <a:xfrm>
            <a:off x="3611392" y="4202923"/>
            <a:ext cx="2651760" cy="680972"/>
          </a:xfrm>
          <a:prstGeom prst="rect">
            <a:avLst/>
          </a:prstGeom>
        </p:spPr>
      </p:pic>
      <p:pic>
        <p:nvPicPr>
          <p:cNvPr id="28" name="Picture 27">
            <a:extLst>
              <a:ext uri="{FF2B5EF4-FFF2-40B4-BE49-F238E27FC236}">
                <a16:creationId xmlns:a16="http://schemas.microsoft.com/office/drawing/2014/main" id="{A96DBC67-0FA3-1F4E-88FE-7A63A76B8ECF}"/>
              </a:ext>
            </a:extLst>
          </p:cNvPr>
          <p:cNvPicPr>
            <a:picLocks noChangeAspect="1"/>
          </p:cNvPicPr>
          <p:nvPr/>
        </p:nvPicPr>
        <p:blipFill>
          <a:blip r:embed="rId9"/>
          <a:stretch>
            <a:fillRect/>
          </a:stretch>
        </p:blipFill>
        <p:spPr>
          <a:xfrm>
            <a:off x="43957" y="3335187"/>
            <a:ext cx="3467340" cy="1541040"/>
          </a:xfrm>
          <a:prstGeom prst="rect">
            <a:avLst/>
          </a:prstGeom>
        </p:spPr>
      </p:pic>
      <p:pic>
        <p:nvPicPr>
          <p:cNvPr id="32" name="Picture 31">
            <a:extLst>
              <a:ext uri="{FF2B5EF4-FFF2-40B4-BE49-F238E27FC236}">
                <a16:creationId xmlns:a16="http://schemas.microsoft.com/office/drawing/2014/main" id="{96D01957-5199-A54C-AD4D-0639B266F4B4}"/>
              </a:ext>
            </a:extLst>
          </p:cNvPr>
          <p:cNvPicPr>
            <a:picLocks noChangeAspect="1"/>
          </p:cNvPicPr>
          <p:nvPr/>
        </p:nvPicPr>
        <p:blipFill>
          <a:blip r:embed="rId10"/>
          <a:stretch>
            <a:fillRect/>
          </a:stretch>
        </p:blipFill>
        <p:spPr>
          <a:xfrm>
            <a:off x="2637225" y="4561853"/>
            <a:ext cx="1057884" cy="952501"/>
          </a:xfrm>
          <a:prstGeom prst="rect">
            <a:avLst/>
          </a:prstGeom>
        </p:spPr>
      </p:pic>
      <p:pic>
        <p:nvPicPr>
          <p:cNvPr id="34" name="Picture 33">
            <a:extLst>
              <a:ext uri="{FF2B5EF4-FFF2-40B4-BE49-F238E27FC236}">
                <a16:creationId xmlns:a16="http://schemas.microsoft.com/office/drawing/2014/main" id="{585399EC-A8FE-104D-B78C-57B1083EEF4D}"/>
              </a:ext>
            </a:extLst>
          </p:cNvPr>
          <p:cNvPicPr>
            <a:picLocks noChangeAspect="1"/>
          </p:cNvPicPr>
          <p:nvPr/>
        </p:nvPicPr>
        <p:blipFill>
          <a:blip r:embed="rId11"/>
          <a:stretch>
            <a:fillRect/>
          </a:stretch>
        </p:blipFill>
        <p:spPr>
          <a:xfrm>
            <a:off x="191777" y="5452481"/>
            <a:ext cx="1256223" cy="1259694"/>
          </a:xfrm>
          <a:prstGeom prst="rect">
            <a:avLst/>
          </a:prstGeom>
        </p:spPr>
      </p:pic>
      <p:pic>
        <p:nvPicPr>
          <p:cNvPr id="37" name="Picture 36">
            <a:extLst>
              <a:ext uri="{FF2B5EF4-FFF2-40B4-BE49-F238E27FC236}">
                <a16:creationId xmlns:a16="http://schemas.microsoft.com/office/drawing/2014/main" id="{D2F05ED7-1F92-9F4F-806E-B52220129058}"/>
              </a:ext>
            </a:extLst>
          </p:cNvPr>
          <p:cNvPicPr>
            <a:picLocks noChangeAspect="1"/>
          </p:cNvPicPr>
          <p:nvPr/>
        </p:nvPicPr>
        <p:blipFill>
          <a:blip r:embed="rId12"/>
          <a:stretch>
            <a:fillRect/>
          </a:stretch>
        </p:blipFill>
        <p:spPr>
          <a:xfrm>
            <a:off x="8353602" y="3080549"/>
            <a:ext cx="3339603" cy="522273"/>
          </a:xfrm>
          <a:prstGeom prst="rect">
            <a:avLst/>
          </a:prstGeom>
        </p:spPr>
      </p:pic>
      <p:pic>
        <p:nvPicPr>
          <p:cNvPr id="39" name="Picture 38">
            <a:extLst>
              <a:ext uri="{FF2B5EF4-FFF2-40B4-BE49-F238E27FC236}">
                <a16:creationId xmlns:a16="http://schemas.microsoft.com/office/drawing/2014/main" id="{F597EA21-DD47-0348-900C-A0B22D2EB5EB}"/>
              </a:ext>
            </a:extLst>
          </p:cNvPr>
          <p:cNvPicPr>
            <a:picLocks noChangeAspect="1"/>
          </p:cNvPicPr>
          <p:nvPr/>
        </p:nvPicPr>
        <p:blipFill>
          <a:blip r:embed="rId13"/>
          <a:stretch>
            <a:fillRect/>
          </a:stretch>
        </p:blipFill>
        <p:spPr>
          <a:xfrm>
            <a:off x="9382149" y="2940028"/>
            <a:ext cx="2837201" cy="2837201"/>
          </a:xfrm>
          <a:prstGeom prst="rect">
            <a:avLst/>
          </a:prstGeom>
        </p:spPr>
      </p:pic>
      <p:pic>
        <p:nvPicPr>
          <p:cNvPr id="41" name="Picture 40">
            <a:extLst>
              <a:ext uri="{FF2B5EF4-FFF2-40B4-BE49-F238E27FC236}">
                <a16:creationId xmlns:a16="http://schemas.microsoft.com/office/drawing/2014/main" id="{146618E1-93AB-9348-A767-98D9CE96F613}"/>
              </a:ext>
            </a:extLst>
          </p:cNvPr>
          <p:cNvPicPr>
            <a:picLocks noChangeAspect="1"/>
          </p:cNvPicPr>
          <p:nvPr/>
        </p:nvPicPr>
        <p:blipFill>
          <a:blip r:embed="rId14"/>
          <a:stretch>
            <a:fillRect/>
          </a:stretch>
        </p:blipFill>
        <p:spPr>
          <a:xfrm>
            <a:off x="4362713" y="3231932"/>
            <a:ext cx="2111339" cy="837498"/>
          </a:xfrm>
          <a:prstGeom prst="rect">
            <a:avLst/>
          </a:prstGeom>
        </p:spPr>
      </p:pic>
      <p:pic>
        <p:nvPicPr>
          <p:cNvPr id="45" name="Picture 44">
            <a:extLst>
              <a:ext uri="{FF2B5EF4-FFF2-40B4-BE49-F238E27FC236}">
                <a16:creationId xmlns:a16="http://schemas.microsoft.com/office/drawing/2014/main" id="{97C3E31C-9B90-3648-83B3-90AA5960728F}"/>
              </a:ext>
            </a:extLst>
          </p:cNvPr>
          <p:cNvPicPr>
            <a:picLocks noChangeAspect="1"/>
          </p:cNvPicPr>
          <p:nvPr/>
        </p:nvPicPr>
        <p:blipFill>
          <a:blip r:embed="rId15"/>
          <a:stretch>
            <a:fillRect/>
          </a:stretch>
        </p:blipFill>
        <p:spPr>
          <a:xfrm>
            <a:off x="6721466" y="2581140"/>
            <a:ext cx="1301584" cy="1301584"/>
          </a:xfrm>
          <a:prstGeom prst="rect">
            <a:avLst/>
          </a:prstGeom>
        </p:spPr>
      </p:pic>
      <p:pic>
        <p:nvPicPr>
          <p:cNvPr id="47" name="Picture 46">
            <a:extLst>
              <a:ext uri="{FF2B5EF4-FFF2-40B4-BE49-F238E27FC236}">
                <a16:creationId xmlns:a16="http://schemas.microsoft.com/office/drawing/2014/main" id="{FA25F8E2-80FA-F54E-998C-5DD8717DD41E}"/>
              </a:ext>
            </a:extLst>
          </p:cNvPr>
          <p:cNvPicPr>
            <a:picLocks noChangeAspect="1"/>
          </p:cNvPicPr>
          <p:nvPr/>
        </p:nvPicPr>
        <p:blipFill>
          <a:blip r:embed="rId16"/>
          <a:stretch>
            <a:fillRect/>
          </a:stretch>
        </p:blipFill>
        <p:spPr>
          <a:xfrm>
            <a:off x="8536324" y="6094562"/>
            <a:ext cx="2322018" cy="665645"/>
          </a:xfrm>
          <a:prstGeom prst="rect">
            <a:avLst/>
          </a:prstGeom>
        </p:spPr>
      </p:pic>
      <p:pic>
        <p:nvPicPr>
          <p:cNvPr id="54" name="Picture 53">
            <a:extLst>
              <a:ext uri="{FF2B5EF4-FFF2-40B4-BE49-F238E27FC236}">
                <a16:creationId xmlns:a16="http://schemas.microsoft.com/office/drawing/2014/main" id="{B00BF68C-80BD-EF47-A343-4BFC14F80028}"/>
              </a:ext>
            </a:extLst>
          </p:cNvPr>
          <p:cNvPicPr>
            <a:picLocks noChangeAspect="1"/>
          </p:cNvPicPr>
          <p:nvPr/>
        </p:nvPicPr>
        <p:blipFill>
          <a:blip r:embed="rId17"/>
          <a:stretch>
            <a:fillRect/>
          </a:stretch>
        </p:blipFill>
        <p:spPr>
          <a:xfrm>
            <a:off x="6312120" y="5132145"/>
            <a:ext cx="1116631" cy="1116631"/>
          </a:xfrm>
          <a:prstGeom prst="rect">
            <a:avLst/>
          </a:prstGeom>
        </p:spPr>
      </p:pic>
      <p:pic>
        <p:nvPicPr>
          <p:cNvPr id="62" name="Picture 61">
            <a:extLst>
              <a:ext uri="{FF2B5EF4-FFF2-40B4-BE49-F238E27FC236}">
                <a16:creationId xmlns:a16="http://schemas.microsoft.com/office/drawing/2014/main" id="{E6427DCA-F70B-7C45-8061-B8E4B4018ECF}"/>
              </a:ext>
            </a:extLst>
          </p:cNvPr>
          <p:cNvPicPr>
            <a:picLocks noChangeAspect="1"/>
          </p:cNvPicPr>
          <p:nvPr/>
        </p:nvPicPr>
        <p:blipFill>
          <a:blip r:embed="rId18"/>
          <a:stretch>
            <a:fillRect/>
          </a:stretch>
        </p:blipFill>
        <p:spPr>
          <a:xfrm>
            <a:off x="7693501" y="5160206"/>
            <a:ext cx="1204247" cy="884034"/>
          </a:xfrm>
          <a:prstGeom prst="rect">
            <a:avLst/>
          </a:prstGeom>
        </p:spPr>
      </p:pic>
      <p:pic>
        <p:nvPicPr>
          <p:cNvPr id="64" name="Picture 63">
            <a:extLst>
              <a:ext uri="{FF2B5EF4-FFF2-40B4-BE49-F238E27FC236}">
                <a16:creationId xmlns:a16="http://schemas.microsoft.com/office/drawing/2014/main" id="{A2F84F95-9553-6F4B-9CED-C8F3E9B14C9E}"/>
              </a:ext>
            </a:extLst>
          </p:cNvPr>
          <p:cNvPicPr>
            <a:picLocks noChangeAspect="1"/>
          </p:cNvPicPr>
          <p:nvPr/>
        </p:nvPicPr>
        <p:blipFill>
          <a:blip r:embed="rId19"/>
          <a:stretch>
            <a:fillRect/>
          </a:stretch>
        </p:blipFill>
        <p:spPr>
          <a:xfrm>
            <a:off x="3806208" y="6277268"/>
            <a:ext cx="2083078" cy="424948"/>
          </a:xfrm>
          <a:prstGeom prst="rect">
            <a:avLst/>
          </a:prstGeom>
        </p:spPr>
      </p:pic>
      <p:pic>
        <p:nvPicPr>
          <p:cNvPr id="70" name="Picture 69">
            <a:extLst>
              <a:ext uri="{FF2B5EF4-FFF2-40B4-BE49-F238E27FC236}">
                <a16:creationId xmlns:a16="http://schemas.microsoft.com/office/drawing/2014/main" id="{E584BD55-CBBA-684A-B8B0-241E88001FF0}"/>
              </a:ext>
            </a:extLst>
          </p:cNvPr>
          <p:cNvPicPr>
            <a:picLocks noChangeAspect="1"/>
          </p:cNvPicPr>
          <p:nvPr/>
        </p:nvPicPr>
        <p:blipFill>
          <a:blip r:embed="rId20"/>
          <a:stretch>
            <a:fillRect/>
          </a:stretch>
        </p:blipFill>
        <p:spPr>
          <a:xfrm>
            <a:off x="1508081" y="5627481"/>
            <a:ext cx="2111450" cy="1101473"/>
          </a:xfrm>
          <a:prstGeom prst="rect">
            <a:avLst/>
          </a:prstGeom>
        </p:spPr>
      </p:pic>
      <p:pic>
        <p:nvPicPr>
          <p:cNvPr id="72" name="Picture 71">
            <a:extLst>
              <a:ext uri="{FF2B5EF4-FFF2-40B4-BE49-F238E27FC236}">
                <a16:creationId xmlns:a16="http://schemas.microsoft.com/office/drawing/2014/main" id="{D1040B02-1C81-4944-A1D6-C4CD9F2CD328}"/>
              </a:ext>
            </a:extLst>
          </p:cNvPr>
          <p:cNvPicPr>
            <a:picLocks noChangeAspect="1"/>
          </p:cNvPicPr>
          <p:nvPr/>
        </p:nvPicPr>
        <p:blipFill>
          <a:blip r:embed="rId21"/>
          <a:stretch>
            <a:fillRect/>
          </a:stretch>
        </p:blipFill>
        <p:spPr>
          <a:xfrm>
            <a:off x="9325656" y="5007441"/>
            <a:ext cx="2755576" cy="1014394"/>
          </a:xfrm>
          <a:prstGeom prst="rect">
            <a:avLst/>
          </a:prstGeom>
        </p:spPr>
      </p:pic>
      <p:pic>
        <p:nvPicPr>
          <p:cNvPr id="3" name="Picture 2">
            <a:extLst>
              <a:ext uri="{FF2B5EF4-FFF2-40B4-BE49-F238E27FC236}">
                <a16:creationId xmlns:a16="http://schemas.microsoft.com/office/drawing/2014/main" id="{9AD8116B-0EA5-284D-AEC4-70C5CB96AED0}"/>
              </a:ext>
            </a:extLst>
          </p:cNvPr>
          <p:cNvPicPr>
            <a:picLocks noChangeAspect="1"/>
          </p:cNvPicPr>
          <p:nvPr/>
        </p:nvPicPr>
        <p:blipFill>
          <a:blip r:embed="rId22"/>
          <a:stretch>
            <a:fillRect/>
          </a:stretch>
        </p:blipFill>
        <p:spPr>
          <a:xfrm>
            <a:off x="6419758" y="4119380"/>
            <a:ext cx="952500" cy="952500"/>
          </a:xfrm>
          <a:prstGeom prst="rect">
            <a:avLst/>
          </a:prstGeom>
        </p:spPr>
      </p:pic>
      <p:pic>
        <p:nvPicPr>
          <p:cNvPr id="7" name="Picture 6">
            <a:extLst>
              <a:ext uri="{FF2B5EF4-FFF2-40B4-BE49-F238E27FC236}">
                <a16:creationId xmlns:a16="http://schemas.microsoft.com/office/drawing/2014/main" id="{0F0A31A8-0BAF-4948-8EB0-1850AE3AAC43}"/>
              </a:ext>
            </a:extLst>
          </p:cNvPr>
          <p:cNvPicPr>
            <a:picLocks noChangeAspect="1"/>
          </p:cNvPicPr>
          <p:nvPr/>
        </p:nvPicPr>
        <p:blipFill>
          <a:blip r:embed="rId23"/>
          <a:stretch>
            <a:fillRect/>
          </a:stretch>
        </p:blipFill>
        <p:spPr>
          <a:xfrm>
            <a:off x="140946" y="4652267"/>
            <a:ext cx="716300" cy="537225"/>
          </a:xfrm>
          <a:prstGeom prst="rect">
            <a:avLst/>
          </a:prstGeom>
        </p:spPr>
      </p:pic>
      <p:pic>
        <p:nvPicPr>
          <p:cNvPr id="4" name="Picture 3" descr="Logo&#10;&#10;Description automatically generated">
            <a:extLst>
              <a:ext uri="{FF2B5EF4-FFF2-40B4-BE49-F238E27FC236}">
                <a16:creationId xmlns:a16="http://schemas.microsoft.com/office/drawing/2014/main" id="{09B21035-A0A3-6E44-BFF5-B50717624E84}"/>
              </a:ext>
            </a:extLst>
          </p:cNvPr>
          <p:cNvPicPr>
            <a:picLocks noChangeAspect="1"/>
          </p:cNvPicPr>
          <p:nvPr/>
        </p:nvPicPr>
        <p:blipFill>
          <a:blip r:embed="rId24"/>
          <a:stretch>
            <a:fillRect/>
          </a:stretch>
        </p:blipFill>
        <p:spPr>
          <a:xfrm>
            <a:off x="1076486" y="4484896"/>
            <a:ext cx="1420128" cy="1059078"/>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2EF4D49B-5392-A04B-96CD-41058BF9D086}"/>
              </a:ext>
            </a:extLst>
          </p:cNvPr>
          <p:cNvPicPr>
            <a:picLocks noChangeAspect="1"/>
          </p:cNvPicPr>
          <p:nvPr/>
        </p:nvPicPr>
        <p:blipFill>
          <a:blip r:embed="rId25"/>
          <a:stretch>
            <a:fillRect/>
          </a:stretch>
        </p:blipFill>
        <p:spPr>
          <a:xfrm>
            <a:off x="3884281" y="5095467"/>
            <a:ext cx="2355210" cy="97022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A66E9A16-1EDB-BB44-B6D1-2B6A246A9A91}"/>
              </a:ext>
            </a:extLst>
          </p:cNvPr>
          <p:cNvPicPr>
            <a:picLocks noChangeAspect="1"/>
          </p:cNvPicPr>
          <p:nvPr/>
        </p:nvPicPr>
        <p:blipFill>
          <a:blip r:embed="rId26"/>
          <a:stretch>
            <a:fillRect/>
          </a:stretch>
        </p:blipFill>
        <p:spPr>
          <a:xfrm>
            <a:off x="6062064" y="6248776"/>
            <a:ext cx="2353745" cy="511431"/>
          </a:xfrm>
          <a:prstGeom prst="rect">
            <a:avLst/>
          </a:prstGeom>
        </p:spPr>
      </p:pic>
      <p:pic>
        <p:nvPicPr>
          <p:cNvPr id="18" name="Picture 17" descr="Icon&#10;&#10;Description automatically generated">
            <a:extLst>
              <a:ext uri="{FF2B5EF4-FFF2-40B4-BE49-F238E27FC236}">
                <a16:creationId xmlns:a16="http://schemas.microsoft.com/office/drawing/2014/main" id="{DCC98A79-4438-664F-B323-BF84068FA7F4}"/>
              </a:ext>
            </a:extLst>
          </p:cNvPr>
          <p:cNvPicPr>
            <a:picLocks noChangeAspect="1"/>
          </p:cNvPicPr>
          <p:nvPr/>
        </p:nvPicPr>
        <p:blipFill>
          <a:blip r:embed="rId27"/>
          <a:stretch>
            <a:fillRect/>
          </a:stretch>
        </p:blipFill>
        <p:spPr>
          <a:xfrm>
            <a:off x="3128373" y="1669997"/>
            <a:ext cx="1175743" cy="1175743"/>
          </a:xfrm>
          <a:prstGeom prst="rect">
            <a:avLst/>
          </a:prstGeom>
        </p:spPr>
      </p:pic>
    </p:spTree>
    <p:extLst>
      <p:ext uri="{BB962C8B-B14F-4D97-AF65-F5344CB8AC3E}">
        <p14:creationId xmlns:p14="http://schemas.microsoft.com/office/powerpoint/2010/main" val="2941421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a room&#10;&#10;Description automatically generated">
            <a:extLst>
              <a:ext uri="{FF2B5EF4-FFF2-40B4-BE49-F238E27FC236}">
                <a16:creationId xmlns:a16="http://schemas.microsoft.com/office/drawing/2014/main" id="{938E410F-4661-F74A-9903-669CFF40E4D8}"/>
              </a:ext>
            </a:extLst>
          </p:cNvPr>
          <p:cNvPicPr>
            <a:picLocks noChangeAspect="1"/>
          </p:cNvPicPr>
          <p:nvPr/>
        </p:nvPicPr>
        <p:blipFill>
          <a:blip r:embed="rId2"/>
          <a:stretch>
            <a:fillRect/>
          </a:stretch>
        </p:blipFill>
        <p:spPr>
          <a:xfrm>
            <a:off x="226706" y="757916"/>
            <a:ext cx="3813743" cy="2542495"/>
          </a:xfrm>
          <a:prstGeom prst="rect">
            <a:avLst/>
          </a:prstGeom>
          <a:ln w="38100">
            <a:noFill/>
          </a:ln>
        </p:spPr>
      </p:pic>
      <p:pic>
        <p:nvPicPr>
          <p:cNvPr id="20" name="Picture 19" descr="A person using a computer&#10;&#10;Description automatically generated">
            <a:extLst>
              <a:ext uri="{FF2B5EF4-FFF2-40B4-BE49-F238E27FC236}">
                <a16:creationId xmlns:a16="http://schemas.microsoft.com/office/drawing/2014/main" id="{D9B94A77-D3F4-AC4B-976B-7573C19AE840}"/>
              </a:ext>
            </a:extLst>
          </p:cNvPr>
          <p:cNvPicPr>
            <a:picLocks noChangeAspect="1"/>
          </p:cNvPicPr>
          <p:nvPr/>
        </p:nvPicPr>
        <p:blipFill>
          <a:blip r:embed="rId3"/>
          <a:stretch>
            <a:fillRect/>
          </a:stretch>
        </p:blipFill>
        <p:spPr>
          <a:xfrm>
            <a:off x="4262811" y="757917"/>
            <a:ext cx="3813743" cy="2542495"/>
          </a:xfrm>
          <a:prstGeom prst="rect">
            <a:avLst/>
          </a:prstGeom>
          <a:ln w="38100">
            <a:noFill/>
          </a:ln>
        </p:spPr>
      </p:pic>
      <p:pic>
        <p:nvPicPr>
          <p:cNvPr id="19" name="Picture 18" descr="A circuit board&#10;&#10;Description automatically generated">
            <a:extLst>
              <a:ext uri="{FF2B5EF4-FFF2-40B4-BE49-F238E27FC236}">
                <a16:creationId xmlns:a16="http://schemas.microsoft.com/office/drawing/2014/main" id="{287B26EA-9FA5-5B48-969F-6BCF498FC0E3}"/>
              </a:ext>
            </a:extLst>
          </p:cNvPr>
          <p:cNvPicPr>
            <a:picLocks noChangeAspect="1"/>
          </p:cNvPicPr>
          <p:nvPr/>
        </p:nvPicPr>
        <p:blipFill>
          <a:blip r:embed="rId4"/>
          <a:stretch>
            <a:fillRect/>
          </a:stretch>
        </p:blipFill>
        <p:spPr>
          <a:xfrm>
            <a:off x="8247726" y="743628"/>
            <a:ext cx="3813743" cy="2542495"/>
          </a:xfrm>
          <a:prstGeom prst="rect">
            <a:avLst/>
          </a:prstGeom>
          <a:ln w="38100">
            <a:noFill/>
          </a:ln>
        </p:spPr>
      </p:pic>
      <p:sp>
        <p:nvSpPr>
          <p:cNvPr id="26" name="Rectangle 46">
            <a:extLst>
              <a:ext uri="{FF2B5EF4-FFF2-40B4-BE49-F238E27FC236}">
                <a16:creationId xmlns:a16="http://schemas.microsoft.com/office/drawing/2014/main" id="{3375A5F0-B714-E24B-90E1-6A13DE9F195F}"/>
              </a:ext>
            </a:extLst>
          </p:cNvPr>
          <p:cNvSpPr>
            <a:spLocks noChangeArrowheads="1"/>
          </p:cNvSpPr>
          <p:nvPr/>
        </p:nvSpPr>
        <p:spPr bwMode="auto">
          <a:xfrm>
            <a:off x="143461" y="4041980"/>
            <a:ext cx="4157035" cy="310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1pPr>
            <a:lvl2pPr marL="742950" indent="-28575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2pPr>
            <a:lvl3pPr marL="11430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3pPr>
            <a:lvl4pPr marL="16002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4pPr>
            <a:lvl5pPr marL="20574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5pPr>
            <a:lvl6pPr marL="25146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6pPr>
            <a:lvl7pPr marL="29718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7pPr>
            <a:lvl8pPr marL="34290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8pPr>
            <a:lvl9pPr marL="38862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9pPr>
          </a:lstStyle>
          <a:p>
            <a:pPr marL="285750" indent="-285750">
              <a:lnSpc>
                <a:spcPct val="150000"/>
              </a:lnSpc>
              <a:spcBef>
                <a:spcPts val="200"/>
              </a:spcBef>
              <a:buFont typeface="Arial" panose="020B0604020202020204" pitchFamily="34" charset="0"/>
              <a:buChar char="•"/>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Ultra fast max. 3 shift production system</a:t>
            </a:r>
          </a:p>
          <a:p>
            <a:pPr marL="285750" indent="-285750">
              <a:lnSpc>
                <a:spcPct val="150000"/>
              </a:lnSpc>
              <a:spcBef>
                <a:spcPts val="200"/>
              </a:spcBef>
              <a:buFont typeface="Arial" panose="020B0604020202020204" pitchFamily="34" charset="0"/>
              <a:buChar char="•"/>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Modern automatized SMD production</a:t>
            </a:r>
          </a:p>
          <a:p>
            <a:pPr marL="285750" indent="-285750">
              <a:lnSpc>
                <a:spcPct val="150000"/>
              </a:lnSpc>
              <a:spcBef>
                <a:spcPts val="200"/>
              </a:spcBef>
              <a:buFont typeface="Arial" panose="020B0604020202020204" pitchFamily="34" charset="0"/>
              <a:buChar char="•"/>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X-rays &amp; microwave quality control </a:t>
            </a:r>
          </a:p>
          <a:p>
            <a:pPr marL="285750" indent="-285750">
              <a:lnSpc>
                <a:spcPct val="150000"/>
              </a:lnSpc>
              <a:spcBef>
                <a:spcPts val="200"/>
              </a:spcBef>
              <a:buFont typeface="Arial" panose="020B0604020202020204" pitchFamily="34" charset="0"/>
              <a:buChar char="•"/>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Human “eye” inspection </a:t>
            </a:r>
          </a:p>
          <a:p>
            <a:pPr marL="285750" indent="-285750">
              <a:lnSpc>
                <a:spcPct val="150000"/>
              </a:lnSpc>
              <a:spcBef>
                <a:spcPts val="200"/>
              </a:spcBef>
              <a:buFont typeface="Arial" panose="020B0604020202020204" pitchFamily="34" charset="0"/>
              <a:buChar char="•"/>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World best clean standards</a:t>
            </a:r>
          </a:p>
          <a:p>
            <a:pPr marL="285750" indent="-285750">
              <a:lnSpc>
                <a:spcPct val="150000"/>
              </a:lnSpc>
              <a:spcBef>
                <a:spcPts val="200"/>
              </a:spcBef>
              <a:buFont typeface="Arial" panose="020B0604020202020204" pitchFamily="34" charset="0"/>
              <a:buChar char="•"/>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Warehouse best store conditions</a:t>
            </a:r>
          </a:p>
          <a:p>
            <a:pPr marL="285750" indent="-285750">
              <a:lnSpc>
                <a:spcPct val="150000"/>
              </a:lnSpc>
              <a:spcBef>
                <a:spcPts val="200"/>
              </a:spcBef>
              <a:buFont typeface="Arial" panose="020B0604020202020204" pitchFamily="34" charset="0"/>
              <a:buChar char="•"/>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All under ISO9001 / IQ-Net standards</a:t>
            </a:r>
          </a:p>
          <a:p>
            <a:pPr>
              <a:lnSpc>
                <a:spcPct val="110000"/>
              </a:lnSpc>
              <a:spcBef>
                <a:spcPts val="200"/>
              </a:spcBef>
            </a:pPr>
            <a:endPar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endParaRPr>
          </a:p>
        </p:txBody>
      </p:sp>
      <p:sp>
        <p:nvSpPr>
          <p:cNvPr id="28" name="Tytuł 7">
            <a:extLst>
              <a:ext uri="{FF2B5EF4-FFF2-40B4-BE49-F238E27FC236}">
                <a16:creationId xmlns:a16="http://schemas.microsoft.com/office/drawing/2014/main" id="{88DE76D7-CA3E-D542-B0D1-6E0623E5809C}"/>
              </a:ext>
            </a:extLst>
          </p:cNvPr>
          <p:cNvSpPr txBox="1">
            <a:spLocks/>
          </p:cNvSpPr>
          <p:nvPr/>
        </p:nvSpPr>
        <p:spPr>
          <a:xfrm>
            <a:off x="913963" y="3272128"/>
            <a:ext cx="2272738" cy="869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1800" kern="1200">
                <a:solidFill>
                  <a:srgbClr val="C12429"/>
                </a:solidFill>
                <a:latin typeface="+mj-lt"/>
                <a:ea typeface="+mj-ea"/>
                <a:cs typeface="+mj-cs"/>
              </a:defRPr>
            </a:lvl1pPr>
          </a:lstStyle>
          <a:p>
            <a:r>
              <a:rPr lang="en-GB" sz="3600" b="1" dirty="0"/>
              <a:t>Production</a:t>
            </a:r>
          </a:p>
        </p:txBody>
      </p:sp>
      <p:pic>
        <p:nvPicPr>
          <p:cNvPr id="30" name="Picture 29">
            <a:extLst>
              <a:ext uri="{FF2B5EF4-FFF2-40B4-BE49-F238E27FC236}">
                <a16:creationId xmlns:a16="http://schemas.microsoft.com/office/drawing/2014/main" id="{C54A44B9-7C63-924C-8546-697D341D3E7C}"/>
              </a:ext>
            </a:extLst>
          </p:cNvPr>
          <p:cNvPicPr>
            <a:picLocks noChangeAspect="1"/>
          </p:cNvPicPr>
          <p:nvPr/>
        </p:nvPicPr>
        <p:blipFill>
          <a:blip r:embed="rId5"/>
          <a:stretch>
            <a:fillRect/>
          </a:stretch>
        </p:blipFill>
        <p:spPr>
          <a:xfrm rot="10800000">
            <a:off x="6096000" y="3429001"/>
            <a:ext cx="5919408" cy="3329667"/>
          </a:xfrm>
          <a:prstGeom prst="rect">
            <a:avLst/>
          </a:prstGeom>
        </p:spPr>
      </p:pic>
      <p:pic>
        <p:nvPicPr>
          <p:cNvPr id="17" name="Picture 16">
            <a:extLst>
              <a:ext uri="{FF2B5EF4-FFF2-40B4-BE49-F238E27FC236}">
                <a16:creationId xmlns:a16="http://schemas.microsoft.com/office/drawing/2014/main" id="{61A503E9-01FC-EE4C-B540-A1B54A8F07A1}"/>
              </a:ext>
            </a:extLst>
          </p:cNvPr>
          <p:cNvPicPr>
            <a:picLocks noChangeAspect="1"/>
          </p:cNvPicPr>
          <p:nvPr/>
        </p:nvPicPr>
        <p:blipFill>
          <a:blip r:embed="rId6"/>
          <a:stretch>
            <a:fillRect/>
          </a:stretch>
        </p:blipFill>
        <p:spPr>
          <a:xfrm rot="5400000">
            <a:off x="3710246" y="3995852"/>
            <a:ext cx="3315379" cy="2210252"/>
          </a:xfrm>
          <a:prstGeom prst="rect">
            <a:avLst/>
          </a:prstGeom>
          <a:ln w="38100">
            <a:noFill/>
          </a:ln>
        </p:spPr>
      </p:pic>
      <p:sp>
        <p:nvSpPr>
          <p:cNvPr id="2" name="Rectangle 1">
            <a:extLst>
              <a:ext uri="{FF2B5EF4-FFF2-40B4-BE49-F238E27FC236}">
                <a16:creationId xmlns:a16="http://schemas.microsoft.com/office/drawing/2014/main" id="{885CAE39-1231-694C-94BD-1FA3AAD2B31D}"/>
              </a:ext>
            </a:extLst>
          </p:cNvPr>
          <p:cNvSpPr/>
          <p:nvPr/>
        </p:nvSpPr>
        <p:spPr>
          <a:xfrm>
            <a:off x="6458774" y="3443287"/>
            <a:ext cx="45719" cy="3329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Tree>
    <p:extLst>
      <p:ext uri="{BB962C8B-B14F-4D97-AF65-F5344CB8AC3E}">
        <p14:creationId xmlns:p14="http://schemas.microsoft.com/office/powerpoint/2010/main" val="4273116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5CAE39-1231-694C-94BD-1FA3AAD2B31D}"/>
              </a:ext>
            </a:extLst>
          </p:cNvPr>
          <p:cNvSpPr/>
          <p:nvPr/>
        </p:nvSpPr>
        <p:spPr>
          <a:xfrm>
            <a:off x="6320124" y="3558608"/>
            <a:ext cx="85586" cy="3214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6" name="Rectangle 46">
            <a:extLst>
              <a:ext uri="{FF2B5EF4-FFF2-40B4-BE49-F238E27FC236}">
                <a16:creationId xmlns:a16="http://schemas.microsoft.com/office/drawing/2014/main" id="{3375A5F0-B714-E24B-90E1-6A13DE9F195F}"/>
              </a:ext>
            </a:extLst>
          </p:cNvPr>
          <p:cNvSpPr>
            <a:spLocks noChangeArrowheads="1"/>
          </p:cNvSpPr>
          <p:nvPr/>
        </p:nvSpPr>
        <p:spPr bwMode="auto">
          <a:xfrm>
            <a:off x="167880" y="4046297"/>
            <a:ext cx="5194884" cy="27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1pPr>
            <a:lvl2pPr marL="742950" indent="-28575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2pPr>
            <a:lvl3pPr marL="11430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3pPr>
            <a:lvl4pPr marL="16002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4pPr>
            <a:lvl5pPr marL="20574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5pPr>
            <a:lvl6pPr marL="25146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6pPr>
            <a:lvl7pPr marL="29718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7pPr>
            <a:lvl8pPr marL="34290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8pPr>
            <a:lvl9pPr marL="38862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9pPr>
          </a:lstStyle>
          <a:p>
            <a:pPr marL="285750" indent="-285750">
              <a:lnSpc>
                <a:spcPct val="150000"/>
              </a:lnSpc>
              <a:spcBef>
                <a:spcPts val="200"/>
              </a:spcBef>
              <a:buFont typeface="Arial" panose="020B0604020202020204" pitchFamily="34" charset="0"/>
              <a:buChar char="•"/>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Modern State of the Art Time &amp; Freq Lab</a:t>
            </a:r>
          </a:p>
          <a:p>
            <a:pPr marL="285750" indent="-285750">
              <a:lnSpc>
                <a:spcPct val="150000"/>
              </a:lnSpc>
              <a:spcBef>
                <a:spcPts val="200"/>
              </a:spcBef>
              <a:buFont typeface="Arial" panose="020B0604020202020204" pitchFamily="34" charset="0"/>
              <a:buChar char="•"/>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Cesium Fountain, Hydrogen Masers, Optical CLK</a:t>
            </a:r>
          </a:p>
          <a:p>
            <a:pPr marL="285750" indent="-285750">
              <a:lnSpc>
                <a:spcPct val="150000"/>
              </a:lnSpc>
              <a:spcBef>
                <a:spcPts val="200"/>
              </a:spcBef>
              <a:buFont typeface="Arial" panose="020B0604020202020204" pitchFamily="34" charset="0"/>
              <a:buChar char="•"/>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Commercial Cs-clock 5071A</a:t>
            </a:r>
          </a:p>
          <a:p>
            <a:pPr marL="285750" indent="-285750">
              <a:lnSpc>
                <a:spcPct val="150000"/>
              </a:lnSpc>
              <a:spcBef>
                <a:spcPts val="200"/>
              </a:spcBef>
              <a:buFont typeface="Arial" panose="020B0604020202020204" pitchFamily="34" charset="0"/>
              <a:buChar char="•"/>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Large set of PTP/NTP-servers for scale effect tests</a:t>
            </a:r>
          </a:p>
          <a:p>
            <a:pPr marL="285750" indent="-285750">
              <a:lnSpc>
                <a:spcPct val="150000"/>
              </a:lnSpc>
              <a:spcBef>
                <a:spcPts val="200"/>
              </a:spcBef>
              <a:buFont typeface="Arial" panose="020B0604020202020204" pitchFamily="34" charset="0"/>
              <a:buChar char="•"/>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Backup UTC(PL) support from Polish NMI </a:t>
            </a:r>
          </a:p>
          <a:p>
            <a:pPr marL="285750" indent="-285750">
              <a:lnSpc>
                <a:spcPct val="150000"/>
              </a:lnSpc>
              <a:spcBef>
                <a:spcPts val="200"/>
              </a:spcBef>
              <a:buFont typeface="Arial" panose="020B0604020202020204" pitchFamily="34" charset="0"/>
              <a:buChar char="•"/>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Calibration to UTC(PL), TA(PL) and other scales</a:t>
            </a:r>
          </a:p>
          <a:p>
            <a:pPr marL="285750" indent="-285750">
              <a:lnSpc>
                <a:spcPct val="150000"/>
              </a:lnSpc>
              <a:spcBef>
                <a:spcPts val="200"/>
              </a:spcBef>
              <a:buFont typeface="Arial" panose="020B0604020202020204" pitchFamily="34" charset="0"/>
              <a:buChar char="•"/>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Excellent references from EUSPA DEMETRA H2020</a:t>
            </a:r>
          </a:p>
        </p:txBody>
      </p:sp>
      <p:sp>
        <p:nvSpPr>
          <p:cNvPr id="28" name="Tytuł 7">
            <a:extLst>
              <a:ext uri="{FF2B5EF4-FFF2-40B4-BE49-F238E27FC236}">
                <a16:creationId xmlns:a16="http://schemas.microsoft.com/office/drawing/2014/main" id="{88DE76D7-CA3E-D542-B0D1-6E0623E5809C}"/>
              </a:ext>
            </a:extLst>
          </p:cNvPr>
          <p:cNvSpPr txBox="1">
            <a:spLocks/>
          </p:cNvSpPr>
          <p:nvPr/>
        </p:nvSpPr>
        <p:spPr>
          <a:xfrm>
            <a:off x="73550" y="3415999"/>
            <a:ext cx="4976264" cy="869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1800" kern="1200">
                <a:solidFill>
                  <a:srgbClr val="C12429"/>
                </a:solidFill>
                <a:latin typeface="+mj-lt"/>
                <a:ea typeface="+mj-ea"/>
                <a:cs typeface="+mj-cs"/>
              </a:defRPr>
            </a:lvl1pPr>
          </a:lstStyle>
          <a:p>
            <a:r>
              <a:rPr lang="en-GB" sz="3600" b="1" dirty="0"/>
              <a:t>Test &amp; Calibration is Using</a:t>
            </a:r>
          </a:p>
        </p:txBody>
      </p:sp>
      <p:sp>
        <p:nvSpPr>
          <p:cNvPr id="12" name="Rectangle 11">
            <a:extLst>
              <a:ext uri="{FF2B5EF4-FFF2-40B4-BE49-F238E27FC236}">
                <a16:creationId xmlns:a16="http://schemas.microsoft.com/office/drawing/2014/main" id="{544CF459-D132-7644-8819-B27C4D0B4822}"/>
              </a:ext>
            </a:extLst>
          </p:cNvPr>
          <p:cNvSpPr/>
          <p:nvPr/>
        </p:nvSpPr>
        <p:spPr>
          <a:xfrm>
            <a:off x="8162140" y="729339"/>
            <a:ext cx="85586" cy="2542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6" name="Picture 5">
            <a:extLst>
              <a:ext uri="{FF2B5EF4-FFF2-40B4-BE49-F238E27FC236}">
                <a16:creationId xmlns:a16="http://schemas.microsoft.com/office/drawing/2014/main" id="{148F47A3-97B9-4D4C-B427-C1C055390B96}"/>
              </a:ext>
            </a:extLst>
          </p:cNvPr>
          <p:cNvPicPr>
            <a:picLocks noChangeAspect="1"/>
          </p:cNvPicPr>
          <p:nvPr/>
        </p:nvPicPr>
        <p:blipFill>
          <a:blip r:embed="rId2"/>
          <a:stretch>
            <a:fillRect/>
          </a:stretch>
        </p:blipFill>
        <p:spPr>
          <a:xfrm rot="5400000">
            <a:off x="4258813" y="4298357"/>
            <a:ext cx="3293681" cy="1601095"/>
          </a:xfrm>
          <a:prstGeom prst="rect">
            <a:avLst/>
          </a:prstGeom>
        </p:spPr>
      </p:pic>
      <p:pic>
        <p:nvPicPr>
          <p:cNvPr id="8" name="Picture 7">
            <a:extLst>
              <a:ext uri="{FF2B5EF4-FFF2-40B4-BE49-F238E27FC236}">
                <a16:creationId xmlns:a16="http://schemas.microsoft.com/office/drawing/2014/main" id="{17E24A79-34C8-EB41-9426-0AFBEA9BEAF1}"/>
              </a:ext>
            </a:extLst>
          </p:cNvPr>
          <p:cNvPicPr>
            <a:picLocks noChangeAspect="1"/>
          </p:cNvPicPr>
          <p:nvPr/>
        </p:nvPicPr>
        <p:blipFill>
          <a:blip r:embed="rId3"/>
          <a:stretch>
            <a:fillRect/>
          </a:stretch>
        </p:blipFill>
        <p:spPr>
          <a:xfrm rot="5400000">
            <a:off x="6447196" y="3870577"/>
            <a:ext cx="3348104" cy="2511078"/>
          </a:xfrm>
          <a:prstGeom prst="rect">
            <a:avLst/>
          </a:prstGeom>
        </p:spPr>
      </p:pic>
      <p:pic>
        <p:nvPicPr>
          <p:cNvPr id="21" name="Picture 7" descr="A picture containing indoor, table, sitting, computer&#10;&#10;Description automatically generated">
            <a:extLst>
              <a:ext uri="{FF2B5EF4-FFF2-40B4-BE49-F238E27FC236}">
                <a16:creationId xmlns:a16="http://schemas.microsoft.com/office/drawing/2014/main" id="{BD5B4DDB-34BA-1F47-AAA6-975A1CF4EBE6}"/>
              </a:ext>
            </a:extLst>
          </p:cNvPr>
          <p:cNvPicPr>
            <a:picLocks noChangeAspect="1"/>
          </p:cNvPicPr>
          <p:nvPr/>
        </p:nvPicPr>
        <p:blipFill>
          <a:blip r:embed="rId4"/>
          <a:stretch>
            <a:fillRect/>
          </a:stretch>
        </p:blipFill>
        <p:spPr>
          <a:xfrm>
            <a:off x="199840" y="843643"/>
            <a:ext cx="4702894" cy="2661722"/>
          </a:xfrm>
          <a:prstGeom prst="rect">
            <a:avLst/>
          </a:prstGeom>
        </p:spPr>
      </p:pic>
      <p:pic>
        <p:nvPicPr>
          <p:cNvPr id="22" name="Picture 2" descr="A group of people standing in a room&#10;&#10;Description automatically generated">
            <a:extLst>
              <a:ext uri="{FF2B5EF4-FFF2-40B4-BE49-F238E27FC236}">
                <a16:creationId xmlns:a16="http://schemas.microsoft.com/office/drawing/2014/main" id="{2A5D696C-0F8B-A54A-A364-BD5B4472C8D9}"/>
              </a:ext>
            </a:extLst>
          </p:cNvPr>
          <p:cNvPicPr>
            <a:picLocks noChangeAspect="1"/>
          </p:cNvPicPr>
          <p:nvPr/>
        </p:nvPicPr>
        <p:blipFill>
          <a:blip r:embed="rId5"/>
          <a:stretch>
            <a:fillRect/>
          </a:stretch>
        </p:blipFill>
        <p:spPr>
          <a:xfrm>
            <a:off x="5326396" y="756048"/>
            <a:ext cx="1901586" cy="2542495"/>
          </a:xfrm>
          <a:prstGeom prst="rect">
            <a:avLst/>
          </a:prstGeom>
        </p:spPr>
      </p:pic>
      <p:pic>
        <p:nvPicPr>
          <p:cNvPr id="23" name="Picture 22" descr="A circuit board&#10;&#10;Description automatically generated">
            <a:extLst>
              <a:ext uri="{FF2B5EF4-FFF2-40B4-BE49-F238E27FC236}">
                <a16:creationId xmlns:a16="http://schemas.microsoft.com/office/drawing/2014/main" id="{00A57D2B-1A6F-1D47-9940-237F8C2B80CE}"/>
              </a:ext>
            </a:extLst>
          </p:cNvPr>
          <p:cNvPicPr>
            <a:picLocks noChangeAspect="1"/>
          </p:cNvPicPr>
          <p:nvPr/>
        </p:nvPicPr>
        <p:blipFill>
          <a:blip r:embed="rId6"/>
          <a:stretch>
            <a:fillRect/>
          </a:stretch>
        </p:blipFill>
        <p:spPr>
          <a:xfrm>
            <a:off x="7331905" y="740329"/>
            <a:ext cx="4480912" cy="2520513"/>
          </a:xfrm>
          <a:prstGeom prst="rect">
            <a:avLst/>
          </a:prstGeom>
          <a:ln w="38100">
            <a:noFill/>
          </a:ln>
        </p:spPr>
      </p:pic>
      <p:pic>
        <p:nvPicPr>
          <p:cNvPr id="25" name="Picture 24">
            <a:extLst>
              <a:ext uri="{FF2B5EF4-FFF2-40B4-BE49-F238E27FC236}">
                <a16:creationId xmlns:a16="http://schemas.microsoft.com/office/drawing/2014/main" id="{29AF0541-AB9A-D640-9340-E5FE1720E015}"/>
              </a:ext>
            </a:extLst>
          </p:cNvPr>
          <p:cNvPicPr>
            <a:picLocks noChangeAspect="1"/>
          </p:cNvPicPr>
          <p:nvPr/>
        </p:nvPicPr>
        <p:blipFill>
          <a:blip r:embed="rId7"/>
          <a:stretch>
            <a:fillRect/>
          </a:stretch>
        </p:blipFill>
        <p:spPr>
          <a:xfrm>
            <a:off x="9507431" y="3424853"/>
            <a:ext cx="2511077" cy="3348104"/>
          </a:xfrm>
          <a:prstGeom prst="rect">
            <a:avLst/>
          </a:prstGeom>
        </p:spPr>
      </p:pic>
      <p:sp>
        <p:nvSpPr>
          <p:cNvPr id="9" name="Oval 8">
            <a:extLst>
              <a:ext uri="{FF2B5EF4-FFF2-40B4-BE49-F238E27FC236}">
                <a16:creationId xmlns:a16="http://schemas.microsoft.com/office/drawing/2014/main" id="{3EDCF693-DF55-6A44-9CC3-BD76F4AE9600}"/>
              </a:ext>
            </a:extLst>
          </p:cNvPr>
          <p:cNvSpPr/>
          <p:nvPr/>
        </p:nvSpPr>
        <p:spPr>
          <a:xfrm>
            <a:off x="322031" y="2214563"/>
            <a:ext cx="1160832" cy="70008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Tree>
    <p:extLst>
      <p:ext uri="{BB962C8B-B14F-4D97-AF65-F5344CB8AC3E}">
        <p14:creationId xmlns:p14="http://schemas.microsoft.com/office/powerpoint/2010/main" val="1413901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13">
            <a:extLst>
              <a:ext uri="{FF2B5EF4-FFF2-40B4-BE49-F238E27FC236}">
                <a16:creationId xmlns:a16="http://schemas.microsoft.com/office/drawing/2014/main" id="{52DAFECD-6310-0844-84CC-DEFA83E456B8}"/>
              </a:ext>
            </a:extLst>
          </p:cNvPr>
          <p:cNvSpPr txBox="1"/>
          <p:nvPr/>
        </p:nvSpPr>
        <p:spPr>
          <a:xfrm>
            <a:off x="153235" y="1230160"/>
            <a:ext cx="3809165" cy="876561"/>
          </a:xfrm>
          <a:prstGeom prst="rect">
            <a:avLst/>
          </a:prstGeom>
          <a:noFill/>
        </p:spPr>
        <p:txBody>
          <a:bodyPr wrap="square" rtlCol="0">
            <a:noAutofit/>
          </a:bodyPr>
          <a:lstStyle/>
          <a:p>
            <a:r>
              <a:rPr lang="en-GB" sz="1600" b="1" dirty="0">
                <a:solidFill>
                  <a:srgbClr val="C00000"/>
                </a:solidFill>
              </a:rPr>
              <a:t>Robert Bender (age 54)</a:t>
            </a:r>
          </a:p>
          <a:p>
            <a:r>
              <a:rPr lang="en-GB" sz="1200" dirty="0">
                <a:solidFill>
                  <a:schemeClr val="bg1">
                    <a:lumMod val="50000"/>
                  </a:schemeClr>
                </a:solidFill>
              </a:rPr>
              <a:t>Member of Supervisory Board</a:t>
            </a:r>
          </a:p>
          <a:p>
            <a:r>
              <a:rPr lang="en-GB" sz="1200" dirty="0">
                <a:solidFill>
                  <a:schemeClr val="bg1">
                    <a:lumMod val="50000"/>
                  </a:schemeClr>
                </a:solidFill>
              </a:rPr>
              <a:t>28 years experience in International </a:t>
            </a:r>
            <a:r>
              <a:rPr lang="pl-PL" sz="1200" dirty="0">
                <a:solidFill>
                  <a:schemeClr val="bg1">
                    <a:lumMod val="50000"/>
                  </a:schemeClr>
                </a:solidFill>
              </a:rPr>
              <a:t>Business Development</a:t>
            </a:r>
          </a:p>
          <a:p>
            <a:r>
              <a:rPr lang="en-GB" sz="1200" dirty="0">
                <a:solidFill>
                  <a:schemeClr val="bg1">
                    <a:lumMod val="50000"/>
                  </a:schemeClr>
                </a:solidFill>
              </a:rPr>
              <a:t>Sales Director of Elproma (1992-2014</a:t>
            </a:r>
            <a:r>
              <a:rPr lang="pl-PL" sz="1200" dirty="0">
                <a:solidFill>
                  <a:schemeClr val="bg1">
                    <a:lumMod val="50000"/>
                  </a:schemeClr>
                </a:solidFill>
              </a:rPr>
              <a:t>)</a:t>
            </a:r>
          </a:p>
        </p:txBody>
      </p:sp>
      <p:sp>
        <p:nvSpPr>
          <p:cNvPr id="6" name="pole tekstowe 13">
            <a:extLst>
              <a:ext uri="{FF2B5EF4-FFF2-40B4-BE49-F238E27FC236}">
                <a16:creationId xmlns:a16="http://schemas.microsoft.com/office/drawing/2014/main" id="{B950B73A-3CC0-1649-88E6-441A7DD627E5}"/>
              </a:ext>
            </a:extLst>
          </p:cNvPr>
          <p:cNvSpPr txBox="1"/>
          <p:nvPr/>
        </p:nvSpPr>
        <p:spPr>
          <a:xfrm>
            <a:off x="472212" y="2125328"/>
            <a:ext cx="3940299" cy="795788"/>
          </a:xfrm>
          <a:prstGeom prst="rect">
            <a:avLst/>
          </a:prstGeom>
          <a:noFill/>
        </p:spPr>
        <p:txBody>
          <a:bodyPr wrap="square" rtlCol="0">
            <a:noAutofit/>
          </a:bodyPr>
          <a:lstStyle/>
          <a:p>
            <a:r>
              <a:rPr lang="pl-PL" sz="1600" b="1" dirty="0">
                <a:solidFill>
                  <a:srgbClr val="C00000"/>
                </a:solidFill>
              </a:rPr>
              <a:t>Monika Wardzynska </a:t>
            </a:r>
            <a:r>
              <a:rPr lang="en-GB" sz="1600" b="1" dirty="0">
                <a:solidFill>
                  <a:srgbClr val="C00000"/>
                </a:solidFill>
              </a:rPr>
              <a:t>(age </a:t>
            </a:r>
            <a:r>
              <a:rPr lang="pl-PL" sz="1600" b="1" dirty="0">
                <a:solidFill>
                  <a:srgbClr val="C00000"/>
                </a:solidFill>
              </a:rPr>
              <a:t>42</a:t>
            </a:r>
            <a:r>
              <a:rPr lang="en-GB" sz="1600" b="1" dirty="0">
                <a:solidFill>
                  <a:srgbClr val="C00000"/>
                </a:solidFill>
              </a:rPr>
              <a:t>)</a:t>
            </a:r>
          </a:p>
          <a:p>
            <a:r>
              <a:rPr lang="pl-PL" sz="1200" b="1" dirty="0">
                <a:solidFill>
                  <a:schemeClr val="bg1">
                    <a:lumMod val="50000"/>
                  </a:schemeClr>
                </a:solidFill>
              </a:rPr>
              <a:t>Board of Directors (CEO) - </a:t>
            </a:r>
            <a:r>
              <a:rPr lang="en-GB" sz="1200" b="1" dirty="0">
                <a:solidFill>
                  <a:schemeClr val="bg1">
                    <a:lumMod val="50000"/>
                  </a:schemeClr>
                </a:solidFill>
              </a:rPr>
              <a:t>President</a:t>
            </a:r>
          </a:p>
          <a:p>
            <a:r>
              <a:rPr lang="pl-PL" sz="1200" dirty="0">
                <a:solidFill>
                  <a:schemeClr val="bg1">
                    <a:lumMod val="50000"/>
                  </a:schemeClr>
                </a:solidFill>
              </a:rPr>
              <a:t>20</a:t>
            </a:r>
            <a:r>
              <a:rPr lang="en-GB" sz="1200" dirty="0">
                <a:solidFill>
                  <a:schemeClr val="bg1">
                    <a:lumMod val="50000"/>
                  </a:schemeClr>
                </a:solidFill>
              </a:rPr>
              <a:t> years experience in International </a:t>
            </a:r>
            <a:r>
              <a:rPr lang="pl-PL" sz="1200" dirty="0">
                <a:solidFill>
                  <a:schemeClr val="bg1">
                    <a:lumMod val="50000"/>
                  </a:schemeClr>
                </a:solidFill>
              </a:rPr>
              <a:t>Business Development</a:t>
            </a:r>
          </a:p>
        </p:txBody>
      </p:sp>
      <p:sp>
        <p:nvSpPr>
          <p:cNvPr id="7" name="pole tekstowe 13">
            <a:extLst>
              <a:ext uri="{FF2B5EF4-FFF2-40B4-BE49-F238E27FC236}">
                <a16:creationId xmlns:a16="http://schemas.microsoft.com/office/drawing/2014/main" id="{5729A6E2-4E95-D34F-95B6-064A246CB127}"/>
              </a:ext>
            </a:extLst>
          </p:cNvPr>
          <p:cNvSpPr txBox="1"/>
          <p:nvPr/>
        </p:nvSpPr>
        <p:spPr>
          <a:xfrm>
            <a:off x="791189" y="2825423"/>
            <a:ext cx="3940299" cy="795788"/>
          </a:xfrm>
          <a:prstGeom prst="rect">
            <a:avLst/>
          </a:prstGeom>
          <a:noFill/>
        </p:spPr>
        <p:txBody>
          <a:bodyPr wrap="square" rtlCol="0">
            <a:noAutofit/>
          </a:bodyPr>
          <a:lstStyle/>
          <a:p>
            <a:r>
              <a:rPr lang="pl-PL" b="1" dirty="0">
                <a:solidFill>
                  <a:srgbClr val="C00000"/>
                </a:solidFill>
              </a:rPr>
              <a:t>Krzysztof Borgulski  </a:t>
            </a:r>
            <a:r>
              <a:rPr lang="en-GB" sz="1600" b="1" dirty="0">
                <a:solidFill>
                  <a:srgbClr val="C00000"/>
                </a:solidFill>
              </a:rPr>
              <a:t>(age </a:t>
            </a:r>
            <a:r>
              <a:rPr lang="pl-PL" sz="1600" b="1" dirty="0">
                <a:solidFill>
                  <a:srgbClr val="C00000"/>
                </a:solidFill>
              </a:rPr>
              <a:t>44</a:t>
            </a:r>
            <a:r>
              <a:rPr lang="en-GB" sz="1600" b="1" dirty="0">
                <a:solidFill>
                  <a:srgbClr val="C00000"/>
                </a:solidFill>
              </a:rPr>
              <a:t>)</a:t>
            </a:r>
          </a:p>
          <a:p>
            <a:r>
              <a:rPr lang="pl-PL" sz="1200" b="1" dirty="0">
                <a:solidFill>
                  <a:schemeClr val="bg1">
                    <a:lumMod val="50000"/>
                  </a:schemeClr>
                </a:solidFill>
              </a:rPr>
              <a:t>Board of Directors (V-ce President, CTO)</a:t>
            </a:r>
            <a:endParaRPr lang="en-GB" sz="1200" b="1" dirty="0">
              <a:solidFill>
                <a:schemeClr val="bg1">
                  <a:lumMod val="50000"/>
                </a:schemeClr>
              </a:solidFill>
            </a:endParaRPr>
          </a:p>
          <a:p>
            <a:r>
              <a:rPr lang="pl-PL" sz="1200" dirty="0">
                <a:solidFill>
                  <a:schemeClr val="bg1">
                    <a:lumMod val="50000"/>
                  </a:schemeClr>
                </a:solidFill>
              </a:rPr>
              <a:t>12</a:t>
            </a:r>
            <a:r>
              <a:rPr lang="en-GB" sz="1200" dirty="0">
                <a:solidFill>
                  <a:schemeClr val="bg1">
                    <a:lumMod val="50000"/>
                  </a:schemeClr>
                </a:solidFill>
              </a:rPr>
              <a:t> years experience in International </a:t>
            </a:r>
            <a:r>
              <a:rPr lang="pl-PL" sz="1200" dirty="0">
                <a:solidFill>
                  <a:schemeClr val="bg1">
                    <a:lumMod val="50000"/>
                  </a:schemeClr>
                </a:solidFill>
              </a:rPr>
              <a:t>Business Development</a:t>
            </a:r>
          </a:p>
        </p:txBody>
      </p:sp>
      <p:sp>
        <p:nvSpPr>
          <p:cNvPr id="8" name="pole tekstowe 13">
            <a:extLst>
              <a:ext uri="{FF2B5EF4-FFF2-40B4-BE49-F238E27FC236}">
                <a16:creationId xmlns:a16="http://schemas.microsoft.com/office/drawing/2014/main" id="{1DD86AC0-D15A-E94F-B905-5AF9256A8CC6}"/>
              </a:ext>
            </a:extLst>
          </p:cNvPr>
          <p:cNvSpPr txBox="1"/>
          <p:nvPr/>
        </p:nvSpPr>
        <p:spPr>
          <a:xfrm>
            <a:off x="1234212" y="3542281"/>
            <a:ext cx="3940299" cy="876372"/>
          </a:xfrm>
          <a:prstGeom prst="rect">
            <a:avLst/>
          </a:prstGeom>
          <a:noFill/>
        </p:spPr>
        <p:txBody>
          <a:bodyPr wrap="square" rtlCol="0">
            <a:noAutofit/>
          </a:bodyPr>
          <a:lstStyle/>
          <a:p>
            <a:r>
              <a:rPr lang="pl-PL" b="1" dirty="0">
                <a:solidFill>
                  <a:srgbClr val="C00000"/>
                </a:solidFill>
              </a:rPr>
              <a:t>Tomasz Widomski </a:t>
            </a:r>
            <a:r>
              <a:rPr lang="en-GB" sz="1600" b="1" dirty="0">
                <a:solidFill>
                  <a:srgbClr val="C00000"/>
                </a:solidFill>
              </a:rPr>
              <a:t>(age 5</a:t>
            </a:r>
            <a:r>
              <a:rPr lang="pl-PL" sz="1600" b="1" dirty="0">
                <a:solidFill>
                  <a:srgbClr val="C00000"/>
                </a:solidFill>
              </a:rPr>
              <a:t>5</a:t>
            </a:r>
            <a:r>
              <a:rPr lang="en-GB" sz="1600" b="1" dirty="0">
                <a:solidFill>
                  <a:srgbClr val="C00000"/>
                </a:solidFill>
              </a:rPr>
              <a:t>)</a:t>
            </a:r>
          </a:p>
          <a:p>
            <a:r>
              <a:rPr lang="en-GB" sz="1200" dirty="0">
                <a:solidFill>
                  <a:schemeClr val="bg1">
                    <a:lumMod val="50000"/>
                  </a:schemeClr>
                </a:solidFill>
              </a:rPr>
              <a:t>co-funder, Member Of Supervisory Board</a:t>
            </a:r>
            <a:r>
              <a:rPr lang="pl-PL" sz="1200" dirty="0">
                <a:solidFill>
                  <a:schemeClr val="bg1">
                    <a:lumMod val="50000"/>
                  </a:schemeClr>
                </a:solidFill>
              </a:rPr>
              <a:t> (CINO, CMO)</a:t>
            </a:r>
            <a:endParaRPr lang="en-GB" sz="1200" dirty="0">
              <a:solidFill>
                <a:schemeClr val="bg1">
                  <a:lumMod val="50000"/>
                </a:schemeClr>
              </a:solidFill>
            </a:endParaRPr>
          </a:p>
          <a:p>
            <a:r>
              <a:rPr lang="en-GB" sz="1200" dirty="0">
                <a:solidFill>
                  <a:schemeClr val="bg1">
                    <a:lumMod val="50000"/>
                  </a:schemeClr>
                </a:solidFill>
              </a:rPr>
              <a:t>30 years experience in International Business Development</a:t>
            </a:r>
          </a:p>
          <a:p>
            <a:r>
              <a:rPr lang="en-GB" sz="1200" dirty="0">
                <a:solidFill>
                  <a:schemeClr val="bg1">
                    <a:lumMod val="50000"/>
                  </a:schemeClr>
                </a:solidFill>
              </a:rPr>
              <a:t>Co-funder of Elproma </a:t>
            </a:r>
            <a:r>
              <a:rPr lang="pl-PL" sz="1200" dirty="0">
                <a:solidFill>
                  <a:schemeClr val="bg1">
                    <a:lumMod val="50000"/>
                  </a:schemeClr>
                </a:solidFill>
              </a:rPr>
              <a:t>Poland (1992) </a:t>
            </a:r>
            <a:r>
              <a:rPr lang="en-GB" sz="1200" dirty="0">
                <a:solidFill>
                  <a:schemeClr val="bg1">
                    <a:lumMod val="50000"/>
                  </a:schemeClr>
                </a:solidFill>
              </a:rPr>
              <a:t>and  CEO (1992-2014)</a:t>
            </a:r>
          </a:p>
        </p:txBody>
      </p:sp>
      <p:sp>
        <p:nvSpPr>
          <p:cNvPr id="9" name="Rectangle 8">
            <a:extLst>
              <a:ext uri="{FF2B5EF4-FFF2-40B4-BE49-F238E27FC236}">
                <a16:creationId xmlns:a16="http://schemas.microsoft.com/office/drawing/2014/main" id="{20BD6BB0-3037-4B4A-94F8-7E416BF7EA54}"/>
              </a:ext>
            </a:extLst>
          </p:cNvPr>
          <p:cNvSpPr/>
          <p:nvPr/>
        </p:nvSpPr>
        <p:spPr>
          <a:xfrm>
            <a:off x="153235" y="966338"/>
            <a:ext cx="1030539" cy="276999"/>
          </a:xfrm>
          <a:prstGeom prst="rect">
            <a:avLst/>
          </a:prstGeom>
        </p:spPr>
        <p:txBody>
          <a:bodyPr wrap="none">
            <a:spAutoFit/>
          </a:bodyPr>
          <a:lstStyle/>
          <a:p>
            <a:r>
              <a:rPr lang="en-GB" sz="1200" dirty="0">
                <a:solidFill>
                  <a:schemeClr val="bg1">
                    <a:lumMod val="50000"/>
                  </a:schemeClr>
                </a:solidFill>
              </a:rPr>
              <a:t>Form the left:</a:t>
            </a:r>
            <a:endParaRPr lang="en-GB" sz="1200" dirty="0"/>
          </a:p>
        </p:txBody>
      </p:sp>
      <p:sp>
        <p:nvSpPr>
          <p:cNvPr id="10" name="pole tekstowe 13">
            <a:extLst>
              <a:ext uri="{FF2B5EF4-FFF2-40B4-BE49-F238E27FC236}">
                <a16:creationId xmlns:a16="http://schemas.microsoft.com/office/drawing/2014/main" id="{6360BB63-9476-954D-B727-4482D0A20F59}"/>
              </a:ext>
            </a:extLst>
          </p:cNvPr>
          <p:cNvSpPr txBox="1"/>
          <p:nvPr/>
        </p:nvSpPr>
        <p:spPr>
          <a:xfrm>
            <a:off x="2200810" y="4432486"/>
            <a:ext cx="3020593" cy="1396271"/>
          </a:xfrm>
          <a:prstGeom prst="rect">
            <a:avLst/>
          </a:prstGeom>
          <a:noFill/>
        </p:spPr>
        <p:txBody>
          <a:bodyPr wrap="square" rtlCol="0">
            <a:noAutofit/>
          </a:bodyPr>
          <a:lstStyle/>
          <a:p>
            <a:pPr algn="ctr"/>
            <a:r>
              <a:rPr lang="en-GB" sz="1400" dirty="0">
                <a:solidFill>
                  <a:schemeClr val="bg1">
                    <a:lumMod val="50000"/>
                  </a:schemeClr>
                </a:solidFill>
              </a:rPr>
              <a:t>Company structure </a:t>
            </a:r>
            <a:r>
              <a:rPr lang="pl-PL" sz="1400" dirty="0">
                <a:solidFill>
                  <a:schemeClr val="bg1">
                    <a:lumMod val="50000"/>
                  </a:schemeClr>
                </a:solidFill>
              </a:rPr>
              <a:t>in </a:t>
            </a:r>
            <a:r>
              <a:rPr lang="en-GB" sz="1400" dirty="0">
                <a:solidFill>
                  <a:schemeClr val="bg1">
                    <a:lumMod val="50000"/>
                  </a:schemeClr>
                </a:solidFill>
              </a:rPr>
              <a:t>hierarchy:</a:t>
            </a:r>
          </a:p>
          <a:p>
            <a:endParaRPr lang="en-GB" sz="1200" dirty="0">
              <a:solidFill>
                <a:schemeClr val="bg1">
                  <a:lumMod val="50000"/>
                </a:schemeClr>
              </a:solidFill>
            </a:endParaRPr>
          </a:p>
          <a:p>
            <a:pPr marL="228600" indent="-228600">
              <a:buFont typeface="+mj-lt"/>
              <a:buAutoNum type="arabicPeriod"/>
            </a:pPr>
            <a:r>
              <a:rPr lang="en-GB" sz="1200" dirty="0">
                <a:solidFill>
                  <a:schemeClr val="bg1">
                    <a:lumMod val="50000"/>
                  </a:schemeClr>
                </a:solidFill>
              </a:rPr>
              <a:t>Shareholder Meetings (7 person)</a:t>
            </a:r>
          </a:p>
          <a:p>
            <a:pPr marL="228600" indent="-228600">
              <a:buFont typeface="+mj-lt"/>
              <a:buAutoNum type="arabicPeriod"/>
            </a:pPr>
            <a:r>
              <a:rPr lang="en-GB" sz="1200" dirty="0">
                <a:solidFill>
                  <a:schemeClr val="bg1">
                    <a:lumMod val="50000"/>
                  </a:schemeClr>
                </a:solidFill>
              </a:rPr>
              <a:t>Supervisory Board (Widomski/Bender)</a:t>
            </a:r>
          </a:p>
          <a:p>
            <a:pPr marL="228600" indent="-228600">
              <a:buFont typeface="+mj-lt"/>
              <a:buAutoNum type="arabicPeriod"/>
            </a:pPr>
            <a:r>
              <a:rPr lang="en-GB" sz="1200" dirty="0">
                <a:solidFill>
                  <a:schemeClr val="bg1">
                    <a:lumMod val="50000"/>
                  </a:schemeClr>
                </a:solidFill>
              </a:rPr>
              <a:t>Board of Directors (Wardzynska/Borgulski)</a:t>
            </a:r>
          </a:p>
          <a:p>
            <a:pPr marL="228600" indent="-228600">
              <a:buFont typeface="+mj-lt"/>
              <a:buAutoNum type="arabicPeriod"/>
            </a:pPr>
            <a:r>
              <a:rPr lang="en-GB" sz="1200" dirty="0">
                <a:solidFill>
                  <a:schemeClr val="bg1">
                    <a:lumMod val="50000"/>
                  </a:schemeClr>
                </a:solidFill>
              </a:rPr>
              <a:t>Directors </a:t>
            </a:r>
          </a:p>
          <a:p>
            <a:pPr marL="228600" indent="-228600">
              <a:buFont typeface="+mj-lt"/>
              <a:buAutoNum type="arabicPeriod"/>
            </a:pPr>
            <a:r>
              <a:rPr lang="en-GB" sz="1200" dirty="0">
                <a:solidFill>
                  <a:schemeClr val="bg1">
                    <a:lumMod val="50000"/>
                  </a:schemeClr>
                </a:solidFill>
              </a:rPr>
              <a:t>Key Account Managers</a:t>
            </a:r>
          </a:p>
        </p:txBody>
      </p:sp>
      <p:pic>
        <p:nvPicPr>
          <p:cNvPr id="11" name="Picture 10">
            <a:extLst>
              <a:ext uri="{FF2B5EF4-FFF2-40B4-BE49-F238E27FC236}">
                <a16:creationId xmlns:a16="http://schemas.microsoft.com/office/drawing/2014/main" id="{CE12E9A4-134C-F641-92F5-3468A3549A58}"/>
              </a:ext>
            </a:extLst>
          </p:cNvPr>
          <p:cNvPicPr>
            <a:picLocks noChangeAspect="1"/>
          </p:cNvPicPr>
          <p:nvPr/>
        </p:nvPicPr>
        <p:blipFill>
          <a:blip r:embed="rId2"/>
          <a:stretch>
            <a:fillRect/>
          </a:stretch>
        </p:blipFill>
        <p:spPr>
          <a:xfrm>
            <a:off x="5050465" y="1241972"/>
            <a:ext cx="6854456" cy="4600618"/>
          </a:xfrm>
          <a:prstGeom prst="rect">
            <a:avLst/>
          </a:prstGeom>
          <a:ln>
            <a:solidFill>
              <a:srgbClr val="C12429"/>
            </a:solidFill>
          </a:ln>
        </p:spPr>
      </p:pic>
      <p:sp>
        <p:nvSpPr>
          <p:cNvPr id="15" name="Rectangle 14">
            <a:extLst>
              <a:ext uri="{FF2B5EF4-FFF2-40B4-BE49-F238E27FC236}">
                <a16:creationId xmlns:a16="http://schemas.microsoft.com/office/drawing/2014/main" id="{F3F2C446-8933-B444-B9A4-10F2F38926A5}"/>
              </a:ext>
            </a:extLst>
          </p:cNvPr>
          <p:cNvSpPr/>
          <p:nvPr/>
        </p:nvSpPr>
        <p:spPr>
          <a:xfrm>
            <a:off x="2727702" y="6170994"/>
            <a:ext cx="7996335" cy="369332"/>
          </a:xfrm>
          <a:prstGeom prst="rect">
            <a:avLst/>
          </a:prstGeom>
        </p:spPr>
        <p:txBody>
          <a:bodyPr wrap="square">
            <a:spAutoFit/>
          </a:bodyPr>
          <a:lstStyle/>
          <a:p>
            <a:pPr algn="just"/>
            <a:r>
              <a:rPr lang="pl-PL" dirty="0">
                <a:solidFill>
                  <a:srgbClr val="C12429"/>
                </a:solidFill>
              </a:rPr>
              <a:t>Elproma - a </a:t>
            </a:r>
            <a:r>
              <a:rPr lang="en-GB" dirty="0">
                <a:solidFill>
                  <a:srgbClr val="C12429"/>
                </a:solidFill>
              </a:rPr>
              <a:t>young well work motivated team located inside EU near Warsaw/Poland</a:t>
            </a:r>
            <a:r>
              <a:rPr lang="pl-PL" dirty="0">
                <a:solidFill>
                  <a:srgbClr val="C12429"/>
                </a:solidFill>
              </a:rPr>
              <a:t> </a:t>
            </a:r>
          </a:p>
        </p:txBody>
      </p:sp>
      <p:pic>
        <p:nvPicPr>
          <p:cNvPr id="18" name="Picture 17" descr="Logo, company name&#10;&#10;Description automatically generated">
            <a:extLst>
              <a:ext uri="{FF2B5EF4-FFF2-40B4-BE49-F238E27FC236}">
                <a16:creationId xmlns:a16="http://schemas.microsoft.com/office/drawing/2014/main" id="{E4EFAC3C-F0BF-2A40-8058-0D65590EF59A}"/>
              </a:ext>
            </a:extLst>
          </p:cNvPr>
          <p:cNvPicPr>
            <a:picLocks noChangeAspect="1"/>
          </p:cNvPicPr>
          <p:nvPr/>
        </p:nvPicPr>
        <p:blipFill>
          <a:blip r:embed="rId3"/>
          <a:stretch>
            <a:fillRect/>
          </a:stretch>
        </p:blipFill>
        <p:spPr>
          <a:xfrm>
            <a:off x="15485" y="4773703"/>
            <a:ext cx="2437453" cy="1745745"/>
          </a:xfrm>
          <a:prstGeom prst="rect">
            <a:avLst/>
          </a:prstGeom>
        </p:spPr>
      </p:pic>
      <p:sp>
        <p:nvSpPr>
          <p:cNvPr id="14" name="Title 10">
            <a:extLst>
              <a:ext uri="{FF2B5EF4-FFF2-40B4-BE49-F238E27FC236}">
                <a16:creationId xmlns:a16="http://schemas.microsoft.com/office/drawing/2014/main" id="{73CE7291-97A1-784D-A6AB-78643E749141}"/>
              </a:ext>
            </a:extLst>
          </p:cNvPr>
          <p:cNvSpPr txBox="1">
            <a:spLocks/>
          </p:cNvSpPr>
          <p:nvPr/>
        </p:nvSpPr>
        <p:spPr>
          <a:xfrm>
            <a:off x="6481606" y="678040"/>
            <a:ext cx="4560278" cy="4710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1800" kern="1200">
                <a:solidFill>
                  <a:srgbClr val="C12429"/>
                </a:solidFill>
                <a:latin typeface="+mj-lt"/>
                <a:ea typeface="+mj-ea"/>
                <a:cs typeface="+mj-cs"/>
              </a:defRPr>
            </a:lvl1pPr>
          </a:lstStyle>
          <a:p>
            <a:pPr algn="l"/>
            <a:r>
              <a:rPr lang="en-GB" sz="3600" b="1" dirty="0"/>
              <a:t>Board of Management</a:t>
            </a:r>
          </a:p>
        </p:txBody>
      </p:sp>
    </p:spTree>
    <p:extLst>
      <p:ext uri="{BB962C8B-B14F-4D97-AF65-F5344CB8AC3E}">
        <p14:creationId xmlns:p14="http://schemas.microsoft.com/office/powerpoint/2010/main" val="1357085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a 9"/>
          <p:cNvGrpSpPr/>
          <p:nvPr/>
        </p:nvGrpSpPr>
        <p:grpSpPr>
          <a:xfrm>
            <a:off x="415225" y="1975616"/>
            <a:ext cx="491612" cy="462116"/>
            <a:chOff x="1012723" y="2246671"/>
            <a:chExt cx="491612" cy="462116"/>
          </a:xfrm>
        </p:grpSpPr>
        <p:sp>
          <p:nvSpPr>
            <p:cNvPr id="8" name="Elipsa 7"/>
            <p:cNvSpPr/>
            <p:nvPr/>
          </p:nvSpPr>
          <p:spPr>
            <a:xfrm>
              <a:off x="1022555" y="2246671"/>
              <a:ext cx="462116" cy="4621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1012723" y="2285999"/>
              <a:ext cx="491612" cy="400110"/>
            </a:xfrm>
            <a:prstGeom prst="rect">
              <a:avLst/>
            </a:prstGeom>
            <a:noFill/>
          </p:spPr>
          <p:txBody>
            <a:bodyPr wrap="square" rtlCol="0">
              <a:spAutoFit/>
            </a:bodyPr>
            <a:lstStyle/>
            <a:p>
              <a:pPr algn="ctr"/>
              <a:r>
                <a:rPr lang="pl-PL" sz="2000" b="1" dirty="0">
                  <a:solidFill>
                    <a:schemeClr val="bg1"/>
                  </a:solidFill>
                </a:rPr>
                <a:t>1</a:t>
              </a:r>
            </a:p>
          </p:txBody>
        </p:sp>
      </p:grpSp>
      <p:sp>
        <p:nvSpPr>
          <p:cNvPr id="14" name="pole tekstowe 13"/>
          <p:cNvSpPr txBox="1"/>
          <p:nvPr/>
        </p:nvSpPr>
        <p:spPr>
          <a:xfrm>
            <a:off x="929778" y="1961421"/>
            <a:ext cx="4896762" cy="471055"/>
          </a:xfrm>
          <a:prstGeom prst="rect">
            <a:avLst/>
          </a:prstGeom>
          <a:noFill/>
        </p:spPr>
        <p:txBody>
          <a:bodyPr wrap="square" rtlCol="0">
            <a:noAutofit/>
          </a:bodyPr>
          <a:lstStyle/>
          <a:p>
            <a:r>
              <a:rPr lang="en-GB" sz="1600" b="1" dirty="0">
                <a:solidFill>
                  <a:srgbClr val="C00000"/>
                </a:solidFill>
              </a:rPr>
              <a:t>Delivering Accurate TIME &amp; DATE   to  IT/M2M Devices</a:t>
            </a:r>
            <a:endParaRPr lang="en-GB" sz="1200" dirty="0">
              <a:solidFill>
                <a:schemeClr val="bg1">
                  <a:lumMod val="50000"/>
                </a:schemeClr>
              </a:solidFill>
            </a:endParaRPr>
          </a:p>
          <a:p>
            <a:r>
              <a:rPr lang="en-GB" sz="1200" dirty="0">
                <a:solidFill>
                  <a:schemeClr val="bg1">
                    <a:lumMod val="50000"/>
                  </a:schemeClr>
                </a:solidFill>
              </a:rPr>
              <a:t>=&gt;  Is important for applications, databases, operating systems … </a:t>
            </a:r>
          </a:p>
        </p:txBody>
      </p:sp>
      <p:grpSp>
        <p:nvGrpSpPr>
          <p:cNvPr id="24" name="Grupa 23"/>
          <p:cNvGrpSpPr/>
          <p:nvPr/>
        </p:nvGrpSpPr>
        <p:grpSpPr>
          <a:xfrm>
            <a:off x="421779" y="2751480"/>
            <a:ext cx="491612" cy="462116"/>
            <a:chOff x="1012723" y="2246671"/>
            <a:chExt cx="491612" cy="462116"/>
          </a:xfrm>
        </p:grpSpPr>
        <p:sp>
          <p:nvSpPr>
            <p:cNvPr id="25" name="Elipsa 24"/>
            <p:cNvSpPr/>
            <p:nvPr/>
          </p:nvSpPr>
          <p:spPr>
            <a:xfrm>
              <a:off x="1022555" y="2246671"/>
              <a:ext cx="462116" cy="4621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p:cNvSpPr txBox="1"/>
            <p:nvPr/>
          </p:nvSpPr>
          <p:spPr>
            <a:xfrm>
              <a:off x="1012723" y="2285999"/>
              <a:ext cx="491612" cy="400110"/>
            </a:xfrm>
            <a:prstGeom prst="rect">
              <a:avLst/>
            </a:prstGeom>
            <a:noFill/>
          </p:spPr>
          <p:txBody>
            <a:bodyPr wrap="square" rtlCol="0">
              <a:spAutoFit/>
            </a:bodyPr>
            <a:lstStyle/>
            <a:p>
              <a:pPr algn="ctr"/>
              <a:r>
                <a:rPr lang="pl-PL" sz="2000" b="1" dirty="0">
                  <a:solidFill>
                    <a:schemeClr val="bg1"/>
                  </a:solidFill>
                </a:rPr>
                <a:t>2</a:t>
              </a:r>
            </a:p>
          </p:txBody>
        </p:sp>
      </p:grpSp>
      <p:sp>
        <p:nvSpPr>
          <p:cNvPr id="27" name="pole tekstowe 26"/>
          <p:cNvSpPr txBox="1"/>
          <p:nvPr/>
        </p:nvSpPr>
        <p:spPr>
          <a:xfrm>
            <a:off x="943272" y="2735510"/>
            <a:ext cx="4963770" cy="617289"/>
          </a:xfrm>
          <a:prstGeom prst="rect">
            <a:avLst/>
          </a:prstGeom>
          <a:noFill/>
        </p:spPr>
        <p:txBody>
          <a:bodyPr wrap="square" rtlCol="0">
            <a:noAutofit/>
          </a:bodyPr>
          <a:lstStyle/>
          <a:p>
            <a:r>
              <a:rPr lang="en-GB" sz="1600" b="1" dirty="0">
                <a:solidFill>
                  <a:srgbClr val="C00000"/>
                </a:solidFill>
              </a:rPr>
              <a:t>Stabilizing Frequency PPS/10MHz  of  IT/M2M Devices</a:t>
            </a:r>
          </a:p>
          <a:p>
            <a:r>
              <a:rPr lang="en-GB" sz="1200" dirty="0">
                <a:solidFill>
                  <a:schemeClr val="bg1">
                    <a:lumMod val="50000"/>
                  </a:schemeClr>
                </a:solidFill>
              </a:rPr>
              <a:t>=&gt;  improves stability of hardware &amp; software (less system crashes)</a:t>
            </a:r>
          </a:p>
          <a:p>
            <a:endParaRPr lang="en-GB" sz="1600" b="1" dirty="0">
              <a:solidFill>
                <a:srgbClr val="C00000"/>
              </a:solidFill>
            </a:endParaRPr>
          </a:p>
          <a:p>
            <a:endParaRPr lang="en-GB" sz="1200" dirty="0">
              <a:solidFill>
                <a:schemeClr val="bg1">
                  <a:lumMod val="50000"/>
                </a:schemeClr>
              </a:solidFill>
            </a:endParaRPr>
          </a:p>
        </p:txBody>
      </p:sp>
      <p:grpSp>
        <p:nvGrpSpPr>
          <p:cNvPr id="32" name="Grupa 31"/>
          <p:cNvGrpSpPr/>
          <p:nvPr/>
        </p:nvGrpSpPr>
        <p:grpSpPr>
          <a:xfrm>
            <a:off x="428334" y="3527344"/>
            <a:ext cx="491612" cy="462116"/>
            <a:chOff x="1012723" y="2246671"/>
            <a:chExt cx="491612" cy="462116"/>
          </a:xfrm>
        </p:grpSpPr>
        <p:sp>
          <p:nvSpPr>
            <p:cNvPr id="33" name="Elipsa 32"/>
            <p:cNvSpPr/>
            <p:nvPr/>
          </p:nvSpPr>
          <p:spPr>
            <a:xfrm>
              <a:off x="1022555" y="2246671"/>
              <a:ext cx="462116" cy="4621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ole tekstowe 33"/>
            <p:cNvSpPr txBox="1"/>
            <p:nvPr/>
          </p:nvSpPr>
          <p:spPr>
            <a:xfrm>
              <a:off x="1012723" y="2285999"/>
              <a:ext cx="491612" cy="400110"/>
            </a:xfrm>
            <a:prstGeom prst="rect">
              <a:avLst/>
            </a:prstGeom>
            <a:noFill/>
          </p:spPr>
          <p:txBody>
            <a:bodyPr wrap="square" rtlCol="0">
              <a:spAutoFit/>
            </a:bodyPr>
            <a:lstStyle/>
            <a:p>
              <a:pPr algn="ctr"/>
              <a:r>
                <a:rPr lang="pl-PL" sz="2000" b="1" dirty="0">
                  <a:solidFill>
                    <a:schemeClr val="bg1"/>
                  </a:solidFill>
                </a:rPr>
                <a:t>3</a:t>
              </a:r>
            </a:p>
          </p:txBody>
        </p:sp>
      </p:grpSp>
      <p:grpSp>
        <p:nvGrpSpPr>
          <p:cNvPr id="37" name="Grupa 36"/>
          <p:cNvGrpSpPr/>
          <p:nvPr/>
        </p:nvGrpSpPr>
        <p:grpSpPr>
          <a:xfrm>
            <a:off x="6428934" y="1981727"/>
            <a:ext cx="491612" cy="462116"/>
            <a:chOff x="1012723" y="2246671"/>
            <a:chExt cx="491612" cy="462116"/>
          </a:xfrm>
        </p:grpSpPr>
        <p:sp>
          <p:nvSpPr>
            <p:cNvPr id="38" name="Elipsa 37"/>
            <p:cNvSpPr/>
            <p:nvPr/>
          </p:nvSpPr>
          <p:spPr>
            <a:xfrm>
              <a:off x="1022555" y="2246671"/>
              <a:ext cx="462116" cy="4621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ole tekstowe 38"/>
            <p:cNvSpPr txBox="1"/>
            <p:nvPr/>
          </p:nvSpPr>
          <p:spPr>
            <a:xfrm>
              <a:off x="1012723" y="2285999"/>
              <a:ext cx="491612" cy="400110"/>
            </a:xfrm>
            <a:prstGeom prst="rect">
              <a:avLst/>
            </a:prstGeom>
            <a:noFill/>
          </p:spPr>
          <p:txBody>
            <a:bodyPr wrap="square" rtlCol="0">
              <a:spAutoFit/>
            </a:bodyPr>
            <a:lstStyle/>
            <a:p>
              <a:pPr algn="ctr"/>
              <a:r>
                <a:rPr lang="pl-PL" sz="2000" b="1" dirty="0">
                  <a:solidFill>
                    <a:schemeClr val="bg1"/>
                  </a:solidFill>
                </a:rPr>
                <a:t>4</a:t>
              </a:r>
            </a:p>
          </p:txBody>
        </p:sp>
      </p:grpSp>
      <p:sp>
        <p:nvSpPr>
          <p:cNvPr id="2" name="Rectangle 1">
            <a:extLst>
              <a:ext uri="{FF2B5EF4-FFF2-40B4-BE49-F238E27FC236}">
                <a16:creationId xmlns:a16="http://schemas.microsoft.com/office/drawing/2014/main" id="{FE713BC6-3B3D-8C40-8D3B-06AD03753312}"/>
              </a:ext>
            </a:extLst>
          </p:cNvPr>
          <p:cNvSpPr/>
          <p:nvPr/>
        </p:nvSpPr>
        <p:spPr>
          <a:xfrm>
            <a:off x="1657930" y="5865015"/>
            <a:ext cx="9192075" cy="923330"/>
          </a:xfrm>
          <a:prstGeom prst="rect">
            <a:avLst/>
          </a:prstGeom>
        </p:spPr>
        <p:txBody>
          <a:bodyPr wrap="square">
            <a:spAutoFit/>
          </a:bodyPr>
          <a:lstStyle/>
          <a:p>
            <a:pPr algn="just"/>
            <a:r>
              <a:rPr lang="en-GB" b="1" dirty="0">
                <a:solidFill>
                  <a:schemeClr val="bg1">
                    <a:lumMod val="65000"/>
                  </a:schemeClr>
                </a:solidFill>
              </a:rPr>
              <a:t>Synchronization is niche specialization. Weak synchronization does not block solutions. It is simply limits it's performance that frequently is not easy to detect and measure. But there are cases where synchronization is responsible for system failures that cost millions US$.</a:t>
            </a:r>
          </a:p>
        </p:txBody>
      </p:sp>
      <p:sp>
        <p:nvSpPr>
          <p:cNvPr id="28" name="pole tekstowe 34">
            <a:extLst>
              <a:ext uri="{FF2B5EF4-FFF2-40B4-BE49-F238E27FC236}">
                <a16:creationId xmlns:a16="http://schemas.microsoft.com/office/drawing/2014/main" id="{72BDB66A-C0AE-134B-A091-EB786E8DEE6C}"/>
              </a:ext>
            </a:extLst>
          </p:cNvPr>
          <p:cNvSpPr txBox="1"/>
          <p:nvPr/>
        </p:nvSpPr>
        <p:spPr>
          <a:xfrm>
            <a:off x="943271" y="3537965"/>
            <a:ext cx="5047218" cy="743713"/>
          </a:xfrm>
          <a:prstGeom prst="rect">
            <a:avLst/>
          </a:prstGeom>
          <a:noFill/>
        </p:spPr>
        <p:txBody>
          <a:bodyPr wrap="square" lIns="91440" tIns="45720" rIns="91440" bIns="45720" rtlCol="0" anchor="t">
            <a:noAutofit/>
          </a:bodyPr>
          <a:lstStyle/>
          <a:p>
            <a:r>
              <a:rPr lang="en-GB" sz="1600" b="1" dirty="0">
                <a:solidFill>
                  <a:srgbClr val="C00000"/>
                </a:solidFill>
              </a:rPr>
              <a:t>Ensuring Time Domain for distributed IT/M2M Systems</a:t>
            </a:r>
          </a:p>
          <a:p>
            <a:r>
              <a:rPr lang="en-GB" sz="1200" dirty="0">
                <a:solidFill>
                  <a:schemeClr val="bg1">
                    <a:lumMod val="50000"/>
                  </a:schemeClr>
                </a:solidFill>
              </a:rPr>
              <a:t>=&gt;  essential for CLOUD &amp; TELEMETRY. Today everything is distributed system …</a:t>
            </a:r>
          </a:p>
          <a:p>
            <a:endParaRPr lang="en-GB" sz="1600" b="1" dirty="0">
              <a:solidFill>
                <a:srgbClr val="C00000"/>
              </a:solidFill>
            </a:endParaRPr>
          </a:p>
        </p:txBody>
      </p:sp>
      <p:sp>
        <p:nvSpPr>
          <p:cNvPr id="29" name="Title 10">
            <a:extLst>
              <a:ext uri="{FF2B5EF4-FFF2-40B4-BE49-F238E27FC236}">
                <a16:creationId xmlns:a16="http://schemas.microsoft.com/office/drawing/2014/main" id="{36972699-F5E8-E648-A77E-D0D27BB06097}"/>
              </a:ext>
            </a:extLst>
          </p:cNvPr>
          <p:cNvSpPr txBox="1">
            <a:spLocks/>
          </p:cNvSpPr>
          <p:nvPr/>
        </p:nvSpPr>
        <p:spPr>
          <a:xfrm>
            <a:off x="5826540" y="1142807"/>
            <a:ext cx="4550521" cy="4710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1800" kern="1200">
                <a:solidFill>
                  <a:srgbClr val="C12429"/>
                </a:solidFill>
                <a:latin typeface="+mj-lt"/>
                <a:ea typeface="+mj-ea"/>
                <a:cs typeface="+mj-cs"/>
              </a:defRPr>
            </a:lvl1pPr>
          </a:lstStyle>
          <a:p>
            <a:pPr algn="l"/>
            <a:endParaRPr lang="en-GB" sz="3600" b="1" dirty="0"/>
          </a:p>
        </p:txBody>
      </p:sp>
      <p:sp>
        <p:nvSpPr>
          <p:cNvPr id="30" name="Title 10">
            <a:extLst>
              <a:ext uri="{FF2B5EF4-FFF2-40B4-BE49-F238E27FC236}">
                <a16:creationId xmlns:a16="http://schemas.microsoft.com/office/drawing/2014/main" id="{4B0FFB59-1B7A-5B49-8620-C91C7D13D4D1}"/>
              </a:ext>
            </a:extLst>
          </p:cNvPr>
          <p:cNvSpPr txBox="1">
            <a:spLocks/>
          </p:cNvSpPr>
          <p:nvPr/>
        </p:nvSpPr>
        <p:spPr>
          <a:xfrm>
            <a:off x="374772" y="1051366"/>
            <a:ext cx="11303421" cy="4710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1800" kern="1200">
                <a:solidFill>
                  <a:srgbClr val="C12429"/>
                </a:solidFill>
                <a:latin typeface="+mj-lt"/>
                <a:ea typeface="+mj-ea"/>
                <a:cs typeface="+mj-cs"/>
              </a:defRPr>
            </a:lvl1pPr>
          </a:lstStyle>
          <a:p>
            <a:pPr algn="l"/>
            <a:r>
              <a:rPr lang="en-GB" sz="3600" b="1" dirty="0"/>
              <a:t>Solving Tech. Problems:                 Creating Market Value:</a:t>
            </a:r>
          </a:p>
        </p:txBody>
      </p:sp>
      <p:sp>
        <p:nvSpPr>
          <p:cNvPr id="35" name="pole tekstowe 34">
            <a:extLst>
              <a:ext uri="{FF2B5EF4-FFF2-40B4-BE49-F238E27FC236}">
                <a16:creationId xmlns:a16="http://schemas.microsoft.com/office/drawing/2014/main" id="{C112D1B1-DB23-C645-A7E6-27A8B15055A7}"/>
              </a:ext>
            </a:extLst>
          </p:cNvPr>
          <p:cNvSpPr txBox="1"/>
          <p:nvPr/>
        </p:nvSpPr>
        <p:spPr>
          <a:xfrm>
            <a:off x="7033326" y="1958637"/>
            <a:ext cx="5158674" cy="611023"/>
          </a:xfrm>
          <a:prstGeom prst="rect">
            <a:avLst/>
          </a:prstGeom>
          <a:noFill/>
        </p:spPr>
        <p:txBody>
          <a:bodyPr wrap="square" lIns="91440" tIns="45720" rIns="91440" bIns="45720" rtlCol="0" anchor="t">
            <a:noAutofit/>
          </a:bodyPr>
          <a:lstStyle/>
          <a:p>
            <a:r>
              <a:rPr lang="en-GB" sz="1600" b="1" dirty="0">
                <a:solidFill>
                  <a:srgbClr val="C00000"/>
                </a:solidFill>
              </a:rPr>
              <a:t>Keeping Events Chronology with Non-Repudiation Properties</a:t>
            </a:r>
          </a:p>
          <a:p>
            <a:r>
              <a:rPr lang="en-GB" sz="1200" dirty="0">
                <a:solidFill>
                  <a:schemeClr val="bg1">
                    <a:lumMod val="50000"/>
                  </a:schemeClr>
                </a:solidFill>
              </a:rPr>
              <a:t>=&gt;  incl. RFC3161 Cryptographic Stamping prevents frauds and manipulations …</a:t>
            </a:r>
            <a:endParaRPr lang="en-GB" sz="1600" b="1" dirty="0">
              <a:solidFill>
                <a:srgbClr val="C00000"/>
              </a:solidFill>
            </a:endParaRPr>
          </a:p>
        </p:txBody>
      </p:sp>
      <p:grpSp>
        <p:nvGrpSpPr>
          <p:cNvPr id="7" name="Group 6">
            <a:extLst>
              <a:ext uri="{FF2B5EF4-FFF2-40B4-BE49-F238E27FC236}">
                <a16:creationId xmlns:a16="http://schemas.microsoft.com/office/drawing/2014/main" id="{9D2F39A3-ED93-0D4C-96FD-4CA700BF86AE}"/>
              </a:ext>
            </a:extLst>
          </p:cNvPr>
          <p:cNvGrpSpPr/>
          <p:nvPr/>
        </p:nvGrpSpPr>
        <p:grpSpPr>
          <a:xfrm>
            <a:off x="6428934" y="2661102"/>
            <a:ext cx="6387906" cy="1423218"/>
            <a:chOff x="5804094" y="1944822"/>
            <a:chExt cx="6387906" cy="1423218"/>
          </a:xfrm>
        </p:grpSpPr>
        <p:sp>
          <p:nvSpPr>
            <p:cNvPr id="40" name="pole tekstowe 39"/>
            <p:cNvSpPr txBox="1"/>
            <p:nvPr/>
          </p:nvSpPr>
          <p:spPr>
            <a:xfrm>
              <a:off x="6408486" y="1944822"/>
              <a:ext cx="5783514" cy="1423218"/>
            </a:xfrm>
            <a:prstGeom prst="rect">
              <a:avLst/>
            </a:prstGeom>
            <a:noFill/>
          </p:spPr>
          <p:txBody>
            <a:bodyPr wrap="square" rtlCol="0">
              <a:noAutofit/>
            </a:bodyPr>
            <a:lstStyle/>
            <a:p>
              <a:r>
                <a:rPr lang="en-GB" sz="1600" b="1" dirty="0">
                  <a:solidFill>
                    <a:srgbClr val="C00000"/>
                  </a:solidFill>
                </a:rPr>
                <a:t>Disseminating TIME &amp; FREQUENCY via Network, incl. : </a:t>
              </a:r>
            </a:p>
            <a:p>
              <a:r>
                <a:rPr lang="en-GB" sz="1200" b="1" dirty="0">
                  <a:solidFill>
                    <a:schemeClr val="bg1">
                      <a:lumMod val="65000"/>
                    </a:schemeClr>
                  </a:solidFill>
                </a:rPr>
                <a:t>=&gt; Ensuring robust ref. UTC to Grandmasters for Industry 4.0</a:t>
              </a:r>
            </a:p>
            <a:p>
              <a:r>
                <a:rPr lang="en-GB" sz="1200" b="1" dirty="0">
                  <a:solidFill>
                    <a:schemeClr val="bg1">
                      <a:lumMod val="65000"/>
                    </a:schemeClr>
                  </a:solidFill>
                </a:rPr>
                <a:t>=&gt; Retrieving UTC on SLAVE side =&gt; forwarding UTC locally using IRIG, PPS/10MHz</a:t>
              </a:r>
            </a:p>
            <a:p>
              <a:pPr marL="171450" indent="-171450">
                <a:buFont typeface="Symbol" pitchFamily="2" charset="2"/>
                <a:buChar char="Þ"/>
              </a:pPr>
              <a:r>
                <a:rPr lang="en-GB" sz="1200" b="1" dirty="0">
                  <a:solidFill>
                    <a:schemeClr val="bg1">
                      <a:lumMod val="65000"/>
                    </a:schemeClr>
                  </a:solidFill>
                </a:rPr>
                <a:t>Converting any time-code to any (PPS, MHz, IRIG, NTP, PTP,  SyncE, ToD, ASCII)</a:t>
              </a:r>
            </a:p>
            <a:p>
              <a:pPr marL="171450" indent="-171450">
                <a:buFont typeface="Symbol" pitchFamily="2" charset="2"/>
                <a:buChar char="Þ"/>
              </a:pPr>
              <a:r>
                <a:rPr lang="en-GB" sz="1200" b="1" dirty="0">
                  <a:solidFill>
                    <a:schemeClr val="bg1">
                      <a:lumMod val="65000"/>
                    </a:schemeClr>
                  </a:solidFill>
                </a:rPr>
                <a:t>Robust time distribution using NTP, PTP IEEE1588 and dedicated profiles incl.</a:t>
              </a:r>
            </a:p>
            <a:p>
              <a:r>
                <a:rPr lang="en-GB" sz="1200" b="1" dirty="0">
                  <a:solidFill>
                    <a:schemeClr val="bg1">
                      <a:lumMod val="65000"/>
                    </a:schemeClr>
                  </a:solidFill>
                </a:rPr>
                <a:t>     (default, telecom, power, broadcast, TSN, High Accuracy HA, White Rabbit)</a:t>
              </a:r>
              <a:endParaRPr lang="en-GB" sz="1200" dirty="0">
                <a:solidFill>
                  <a:schemeClr val="bg1">
                    <a:lumMod val="65000"/>
                  </a:schemeClr>
                </a:solidFill>
              </a:endParaRPr>
            </a:p>
          </p:txBody>
        </p:sp>
        <p:grpSp>
          <p:nvGrpSpPr>
            <p:cNvPr id="42" name="Grupa 36">
              <a:extLst>
                <a:ext uri="{FF2B5EF4-FFF2-40B4-BE49-F238E27FC236}">
                  <a16:creationId xmlns:a16="http://schemas.microsoft.com/office/drawing/2014/main" id="{64475B62-8E8C-DB43-ABAC-99A595F9D42A}"/>
                </a:ext>
              </a:extLst>
            </p:cNvPr>
            <p:cNvGrpSpPr/>
            <p:nvPr/>
          </p:nvGrpSpPr>
          <p:grpSpPr>
            <a:xfrm>
              <a:off x="5804094" y="1971276"/>
              <a:ext cx="491612" cy="462116"/>
              <a:chOff x="1012723" y="2246671"/>
              <a:chExt cx="491612" cy="462116"/>
            </a:xfrm>
          </p:grpSpPr>
          <p:sp>
            <p:nvSpPr>
              <p:cNvPr id="43" name="Elipsa 37">
                <a:extLst>
                  <a:ext uri="{FF2B5EF4-FFF2-40B4-BE49-F238E27FC236}">
                    <a16:creationId xmlns:a16="http://schemas.microsoft.com/office/drawing/2014/main" id="{5152DE1C-828C-CD4C-A3F5-7B0F7C21A0A8}"/>
                  </a:ext>
                </a:extLst>
              </p:cNvPr>
              <p:cNvSpPr/>
              <p:nvPr/>
            </p:nvSpPr>
            <p:spPr>
              <a:xfrm>
                <a:off x="1022555" y="2246671"/>
                <a:ext cx="462116" cy="4621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pole tekstowe 38">
                <a:extLst>
                  <a:ext uri="{FF2B5EF4-FFF2-40B4-BE49-F238E27FC236}">
                    <a16:creationId xmlns:a16="http://schemas.microsoft.com/office/drawing/2014/main" id="{CF80B750-E118-5943-A6E9-7F4327D63EDC}"/>
                  </a:ext>
                </a:extLst>
              </p:cNvPr>
              <p:cNvSpPr txBox="1"/>
              <p:nvPr/>
            </p:nvSpPr>
            <p:spPr>
              <a:xfrm>
                <a:off x="1012723" y="2285999"/>
                <a:ext cx="491612" cy="400110"/>
              </a:xfrm>
              <a:prstGeom prst="rect">
                <a:avLst/>
              </a:prstGeom>
              <a:noFill/>
            </p:spPr>
            <p:txBody>
              <a:bodyPr wrap="square" rtlCol="0">
                <a:spAutoFit/>
              </a:bodyPr>
              <a:lstStyle/>
              <a:p>
                <a:pPr algn="ctr"/>
                <a:r>
                  <a:rPr lang="pl-PL" sz="2000" b="1" dirty="0">
                    <a:solidFill>
                      <a:schemeClr val="bg1"/>
                    </a:solidFill>
                  </a:rPr>
                  <a:t>5</a:t>
                </a:r>
              </a:p>
            </p:txBody>
          </p:sp>
        </p:grpSp>
      </p:grpSp>
      <p:grpSp>
        <p:nvGrpSpPr>
          <p:cNvPr id="168" name="Group 167">
            <a:extLst>
              <a:ext uri="{FF2B5EF4-FFF2-40B4-BE49-F238E27FC236}">
                <a16:creationId xmlns:a16="http://schemas.microsoft.com/office/drawing/2014/main" id="{B1FEFE39-657A-9B47-8126-328388B95ABC}"/>
              </a:ext>
            </a:extLst>
          </p:cNvPr>
          <p:cNvGrpSpPr/>
          <p:nvPr/>
        </p:nvGrpSpPr>
        <p:grpSpPr>
          <a:xfrm>
            <a:off x="2757951" y="4115120"/>
            <a:ext cx="9306886" cy="1713819"/>
            <a:chOff x="4020093" y="4061586"/>
            <a:chExt cx="9351315" cy="1713819"/>
          </a:xfrm>
        </p:grpSpPr>
        <p:grpSp>
          <p:nvGrpSpPr>
            <p:cNvPr id="169" name="Group 168">
              <a:extLst>
                <a:ext uri="{FF2B5EF4-FFF2-40B4-BE49-F238E27FC236}">
                  <a16:creationId xmlns:a16="http://schemas.microsoft.com/office/drawing/2014/main" id="{7E7D1A8B-E4A9-7743-9D7E-2D591A445D2C}"/>
                </a:ext>
              </a:extLst>
            </p:cNvPr>
            <p:cNvGrpSpPr/>
            <p:nvPr/>
          </p:nvGrpSpPr>
          <p:grpSpPr>
            <a:xfrm>
              <a:off x="5593080" y="4061586"/>
              <a:ext cx="5531254" cy="1713819"/>
              <a:chOff x="5747107" y="3943646"/>
              <a:chExt cx="5531254" cy="1713819"/>
            </a:xfrm>
          </p:grpSpPr>
          <p:grpSp>
            <p:nvGrpSpPr>
              <p:cNvPr id="171" name="Group 170">
                <a:extLst>
                  <a:ext uri="{FF2B5EF4-FFF2-40B4-BE49-F238E27FC236}">
                    <a16:creationId xmlns:a16="http://schemas.microsoft.com/office/drawing/2014/main" id="{1F7E8AA5-E807-E647-8C2A-9B8C3D01D8DC}"/>
                  </a:ext>
                </a:extLst>
              </p:cNvPr>
              <p:cNvGrpSpPr/>
              <p:nvPr/>
            </p:nvGrpSpPr>
            <p:grpSpPr>
              <a:xfrm>
                <a:off x="5747107" y="3943646"/>
                <a:ext cx="1463872" cy="1693288"/>
                <a:chOff x="6834525" y="4109720"/>
                <a:chExt cx="1463872" cy="1693288"/>
              </a:xfrm>
            </p:grpSpPr>
            <p:grpSp>
              <p:nvGrpSpPr>
                <p:cNvPr id="198" name="Group 197">
                  <a:extLst>
                    <a:ext uri="{FF2B5EF4-FFF2-40B4-BE49-F238E27FC236}">
                      <a16:creationId xmlns:a16="http://schemas.microsoft.com/office/drawing/2014/main" id="{541A1766-2F2C-9349-815A-87523654CA11}"/>
                    </a:ext>
                  </a:extLst>
                </p:cNvPr>
                <p:cNvGrpSpPr/>
                <p:nvPr/>
              </p:nvGrpSpPr>
              <p:grpSpPr>
                <a:xfrm rot="17896866">
                  <a:off x="6909174" y="4439796"/>
                  <a:ext cx="444923" cy="493074"/>
                  <a:chOff x="3888950" y="4548987"/>
                  <a:chExt cx="444923" cy="493074"/>
                </a:xfrm>
              </p:grpSpPr>
              <p:cxnSp>
                <p:nvCxnSpPr>
                  <p:cNvPr id="224" name="Straight Arrow Connector 223">
                    <a:extLst>
                      <a:ext uri="{FF2B5EF4-FFF2-40B4-BE49-F238E27FC236}">
                        <a16:creationId xmlns:a16="http://schemas.microsoft.com/office/drawing/2014/main" id="{FA861ECF-1BA6-F848-A29E-AA11C0051A4F}"/>
                      </a:ext>
                    </a:extLst>
                  </p:cNvPr>
                  <p:cNvCxnSpPr>
                    <a:cxnSpLocks/>
                  </p:cNvCxnSpPr>
                  <p:nvPr/>
                </p:nvCxnSpPr>
                <p:spPr>
                  <a:xfrm>
                    <a:off x="4100194" y="4797186"/>
                    <a:ext cx="0" cy="244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5" name="TextBox 224">
                    <a:extLst>
                      <a:ext uri="{FF2B5EF4-FFF2-40B4-BE49-F238E27FC236}">
                        <a16:creationId xmlns:a16="http://schemas.microsoft.com/office/drawing/2014/main" id="{5A9DA1EF-B787-1641-8A91-55F705B14DFD}"/>
                      </a:ext>
                    </a:extLst>
                  </p:cNvPr>
                  <p:cNvSpPr txBox="1"/>
                  <p:nvPr/>
                </p:nvSpPr>
                <p:spPr>
                  <a:xfrm>
                    <a:off x="3888950" y="4548987"/>
                    <a:ext cx="444923" cy="276999"/>
                  </a:xfrm>
                  <a:prstGeom prst="rect">
                    <a:avLst/>
                  </a:prstGeom>
                  <a:noFill/>
                </p:spPr>
                <p:txBody>
                  <a:bodyPr wrap="square" rtlCol="0">
                    <a:spAutoFit/>
                  </a:bodyPr>
                  <a:lstStyle/>
                  <a:p>
                    <a:r>
                      <a:rPr lang="en-GB" sz="1200" b="1" dirty="0"/>
                      <a:t>NTP</a:t>
                    </a:r>
                  </a:p>
                </p:txBody>
              </p:sp>
            </p:grpSp>
            <p:grpSp>
              <p:nvGrpSpPr>
                <p:cNvPr id="199" name="Group 198">
                  <a:extLst>
                    <a:ext uri="{FF2B5EF4-FFF2-40B4-BE49-F238E27FC236}">
                      <a16:creationId xmlns:a16="http://schemas.microsoft.com/office/drawing/2014/main" id="{1DBAAFBC-43C9-9146-A62B-862473441E2E}"/>
                    </a:ext>
                  </a:extLst>
                </p:cNvPr>
                <p:cNvGrpSpPr/>
                <p:nvPr/>
              </p:nvGrpSpPr>
              <p:grpSpPr>
                <a:xfrm rot="19448403">
                  <a:off x="7147556" y="4184620"/>
                  <a:ext cx="444923" cy="488210"/>
                  <a:chOff x="4225837" y="4548987"/>
                  <a:chExt cx="444923" cy="488210"/>
                </a:xfrm>
              </p:grpSpPr>
              <p:cxnSp>
                <p:nvCxnSpPr>
                  <p:cNvPr id="222" name="Straight Arrow Connector 221">
                    <a:extLst>
                      <a:ext uri="{FF2B5EF4-FFF2-40B4-BE49-F238E27FC236}">
                        <a16:creationId xmlns:a16="http://schemas.microsoft.com/office/drawing/2014/main" id="{059DB60A-FAD0-DB44-9ED6-5B6A2FFF310D}"/>
                      </a:ext>
                    </a:extLst>
                  </p:cNvPr>
                  <p:cNvCxnSpPr>
                    <a:cxnSpLocks/>
                  </p:cNvCxnSpPr>
                  <p:nvPr/>
                </p:nvCxnSpPr>
                <p:spPr>
                  <a:xfrm>
                    <a:off x="4427359" y="4792322"/>
                    <a:ext cx="0" cy="244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3" name="TextBox 222">
                    <a:extLst>
                      <a:ext uri="{FF2B5EF4-FFF2-40B4-BE49-F238E27FC236}">
                        <a16:creationId xmlns:a16="http://schemas.microsoft.com/office/drawing/2014/main" id="{58ED559D-FD56-A541-84B0-AF6D26866372}"/>
                      </a:ext>
                    </a:extLst>
                  </p:cNvPr>
                  <p:cNvSpPr txBox="1"/>
                  <p:nvPr/>
                </p:nvSpPr>
                <p:spPr>
                  <a:xfrm>
                    <a:off x="4225837" y="4548987"/>
                    <a:ext cx="444923" cy="276999"/>
                  </a:xfrm>
                  <a:prstGeom prst="rect">
                    <a:avLst/>
                  </a:prstGeom>
                  <a:noFill/>
                </p:spPr>
                <p:txBody>
                  <a:bodyPr wrap="square" rtlCol="0">
                    <a:spAutoFit/>
                  </a:bodyPr>
                  <a:lstStyle/>
                  <a:p>
                    <a:r>
                      <a:rPr lang="en-GB" sz="1200" b="1" dirty="0"/>
                      <a:t>PTP</a:t>
                    </a:r>
                  </a:p>
                </p:txBody>
              </p:sp>
            </p:grpSp>
            <p:grpSp>
              <p:nvGrpSpPr>
                <p:cNvPr id="200" name="Group 199">
                  <a:extLst>
                    <a:ext uri="{FF2B5EF4-FFF2-40B4-BE49-F238E27FC236}">
                      <a16:creationId xmlns:a16="http://schemas.microsoft.com/office/drawing/2014/main" id="{ADB79578-2A83-2648-9F22-F84208A25538}"/>
                    </a:ext>
                  </a:extLst>
                </p:cNvPr>
                <p:cNvGrpSpPr/>
                <p:nvPr/>
              </p:nvGrpSpPr>
              <p:grpSpPr>
                <a:xfrm rot="12963989">
                  <a:off x="7090576" y="5215636"/>
                  <a:ext cx="444923" cy="492530"/>
                  <a:chOff x="4551280" y="4548987"/>
                  <a:chExt cx="444923" cy="492530"/>
                </a:xfrm>
              </p:grpSpPr>
              <p:cxnSp>
                <p:nvCxnSpPr>
                  <p:cNvPr id="220" name="Straight Arrow Connector 219">
                    <a:extLst>
                      <a:ext uri="{FF2B5EF4-FFF2-40B4-BE49-F238E27FC236}">
                        <a16:creationId xmlns:a16="http://schemas.microsoft.com/office/drawing/2014/main" id="{79F413F9-D47E-D84D-B6DE-B9F5027E0E3D}"/>
                      </a:ext>
                    </a:extLst>
                  </p:cNvPr>
                  <p:cNvCxnSpPr>
                    <a:cxnSpLocks/>
                  </p:cNvCxnSpPr>
                  <p:nvPr/>
                </p:nvCxnSpPr>
                <p:spPr>
                  <a:xfrm>
                    <a:off x="4758303" y="4796642"/>
                    <a:ext cx="0" cy="244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1" name="TextBox 220">
                    <a:extLst>
                      <a:ext uri="{FF2B5EF4-FFF2-40B4-BE49-F238E27FC236}">
                        <a16:creationId xmlns:a16="http://schemas.microsoft.com/office/drawing/2014/main" id="{FD192E59-F9B8-E54A-B2B1-D734A0978FFC}"/>
                      </a:ext>
                    </a:extLst>
                  </p:cNvPr>
                  <p:cNvSpPr txBox="1"/>
                  <p:nvPr/>
                </p:nvSpPr>
                <p:spPr>
                  <a:xfrm>
                    <a:off x="4551280" y="4548987"/>
                    <a:ext cx="444923" cy="276999"/>
                  </a:xfrm>
                  <a:prstGeom prst="rect">
                    <a:avLst/>
                  </a:prstGeom>
                  <a:noFill/>
                </p:spPr>
                <p:txBody>
                  <a:bodyPr wrap="square" rtlCol="0">
                    <a:spAutoFit/>
                  </a:bodyPr>
                  <a:lstStyle/>
                  <a:p>
                    <a:r>
                      <a:rPr lang="en-GB" sz="1200" b="1" dirty="0"/>
                      <a:t>PPS</a:t>
                    </a:r>
                  </a:p>
                </p:txBody>
              </p:sp>
            </p:grpSp>
            <p:grpSp>
              <p:nvGrpSpPr>
                <p:cNvPr id="201" name="Group 200">
                  <a:extLst>
                    <a:ext uri="{FF2B5EF4-FFF2-40B4-BE49-F238E27FC236}">
                      <a16:creationId xmlns:a16="http://schemas.microsoft.com/office/drawing/2014/main" id="{FFBB23A6-DF80-9648-9767-758011448E11}"/>
                    </a:ext>
                  </a:extLst>
                </p:cNvPr>
                <p:cNvGrpSpPr/>
                <p:nvPr/>
              </p:nvGrpSpPr>
              <p:grpSpPr>
                <a:xfrm rot="14179854">
                  <a:off x="6918294" y="5014349"/>
                  <a:ext cx="444923" cy="483889"/>
                  <a:chOff x="4910610" y="4548987"/>
                  <a:chExt cx="444923" cy="483889"/>
                </a:xfrm>
              </p:grpSpPr>
              <p:cxnSp>
                <p:nvCxnSpPr>
                  <p:cNvPr id="218" name="Straight Arrow Connector 217">
                    <a:extLst>
                      <a:ext uri="{FF2B5EF4-FFF2-40B4-BE49-F238E27FC236}">
                        <a16:creationId xmlns:a16="http://schemas.microsoft.com/office/drawing/2014/main" id="{FD8D987E-D1F5-004A-AAEE-C89927D925DF}"/>
                      </a:ext>
                    </a:extLst>
                  </p:cNvPr>
                  <p:cNvCxnSpPr>
                    <a:cxnSpLocks/>
                  </p:cNvCxnSpPr>
                  <p:nvPr/>
                </p:nvCxnSpPr>
                <p:spPr>
                  <a:xfrm>
                    <a:off x="5119479" y="4788001"/>
                    <a:ext cx="0" cy="244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9" name="TextBox 218">
                    <a:extLst>
                      <a:ext uri="{FF2B5EF4-FFF2-40B4-BE49-F238E27FC236}">
                        <a16:creationId xmlns:a16="http://schemas.microsoft.com/office/drawing/2014/main" id="{2D3DC2DE-F8C7-E54A-97AD-A77CB7A6C4B8}"/>
                      </a:ext>
                    </a:extLst>
                  </p:cNvPr>
                  <p:cNvSpPr txBox="1"/>
                  <p:nvPr/>
                </p:nvSpPr>
                <p:spPr>
                  <a:xfrm>
                    <a:off x="4910610" y="4548987"/>
                    <a:ext cx="444923" cy="276999"/>
                  </a:xfrm>
                  <a:prstGeom prst="rect">
                    <a:avLst/>
                  </a:prstGeom>
                  <a:noFill/>
                </p:spPr>
                <p:txBody>
                  <a:bodyPr wrap="square" rtlCol="0">
                    <a:spAutoFit/>
                  </a:bodyPr>
                  <a:lstStyle/>
                  <a:p>
                    <a:r>
                      <a:rPr lang="en-GB" sz="1200" b="1" dirty="0"/>
                      <a:t>ToD</a:t>
                    </a:r>
                  </a:p>
                </p:txBody>
              </p:sp>
            </p:grpSp>
            <p:grpSp>
              <p:nvGrpSpPr>
                <p:cNvPr id="202" name="Group 201">
                  <a:extLst>
                    <a:ext uri="{FF2B5EF4-FFF2-40B4-BE49-F238E27FC236}">
                      <a16:creationId xmlns:a16="http://schemas.microsoft.com/office/drawing/2014/main" id="{AA3D1AE4-3149-4D4B-8F8B-8A834E339A72}"/>
                    </a:ext>
                  </a:extLst>
                </p:cNvPr>
                <p:cNvGrpSpPr/>
                <p:nvPr/>
              </p:nvGrpSpPr>
              <p:grpSpPr>
                <a:xfrm rot="10800000">
                  <a:off x="7416690" y="5312529"/>
                  <a:ext cx="474963" cy="490479"/>
                  <a:chOff x="5265326" y="4548987"/>
                  <a:chExt cx="474963" cy="490479"/>
                </a:xfrm>
              </p:grpSpPr>
              <p:cxnSp>
                <p:nvCxnSpPr>
                  <p:cNvPr id="216" name="Straight Arrow Connector 215">
                    <a:extLst>
                      <a:ext uri="{FF2B5EF4-FFF2-40B4-BE49-F238E27FC236}">
                        <a16:creationId xmlns:a16="http://schemas.microsoft.com/office/drawing/2014/main" id="{2D36E853-FF86-BD4A-BBE7-9D9D3C71887F}"/>
                      </a:ext>
                    </a:extLst>
                  </p:cNvPr>
                  <p:cNvCxnSpPr>
                    <a:cxnSpLocks/>
                  </p:cNvCxnSpPr>
                  <p:nvPr/>
                </p:nvCxnSpPr>
                <p:spPr>
                  <a:xfrm>
                    <a:off x="5493759" y="4794591"/>
                    <a:ext cx="0" cy="244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7" name="TextBox 216">
                    <a:extLst>
                      <a:ext uri="{FF2B5EF4-FFF2-40B4-BE49-F238E27FC236}">
                        <a16:creationId xmlns:a16="http://schemas.microsoft.com/office/drawing/2014/main" id="{FDEC7806-5DA7-5242-B96B-977B5662F3EB}"/>
                      </a:ext>
                    </a:extLst>
                  </p:cNvPr>
                  <p:cNvSpPr txBox="1"/>
                  <p:nvPr/>
                </p:nvSpPr>
                <p:spPr>
                  <a:xfrm>
                    <a:off x="5265326" y="4548987"/>
                    <a:ext cx="474963" cy="276999"/>
                  </a:xfrm>
                  <a:prstGeom prst="rect">
                    <a:avLst/>
                  </a:prstGeom>
                  <a:noFill/>
                </p:spPr>
                <p:txBody>
                  <a:bodyPr wrap="square" rtlCol="0">
                    <a:spAutoFit/>
                  </a:bodyPr>
                  <a:lstStyle/>
                  <a:p>
                    <a:r>
                      <a:rPr lang="en-GB" sz="1200" b="1" dirty="0"/>
                      <a:t>MHz</a:t>
                    </a:r>
                  </a:p>
                </p:txBody>
              </p:sp>
            </p:grpSp>
            <p:grpSp>
              <p:nvGrpSpPr>
                <p:cNvPr id="203" name="Group 202">
                  <a:extLst>
                    <a:ext uri="{FF2B5EF4-FFF2-40B4-BE49-F238E27FC236}">
                      <a16:creationId xmlns:a16="http://schemas.microsoft.com/office/drawing/2014/main" id="{27CFA25E-E953-9F4F-B16B-6ACFEED7EFF2}"/>
                    </a:ext>
                  </a:extLst>
                </p:cNvPr>
                <p:cNvGrpSpPr/>
                <p:nvPr/>
              </p:nvGrpSpPr>
              <p:grpSpPr>
                <a:xfrm rot="16200000">
                  <a:off x="6841197" y="4719676"/>
                  <a:ext cx="474963" cy="488307"/>
                  <a:chOff x="5616025" y="4548987"/>
                  <a:chExt cx="474963" cy="488307"/>
                </a:xfrm>
              </p:grpSpPr>
              <p:cxnSp>
                <p:nvCxnSpPr>
                  <p:cNvPr id="214" name="Straight Arrow Connector 213">
                    <a:extLst>
                      <a:ext uri="{FF2B5EF4-FFF2-40B4-BE49-F238E27FC236}">
                        <a16:creationId xmlns:a16="http://schemas.microsoft.com/office/drawing/2014/main" id="{D81B6448-9A22-2147-98E6-A2234D5B24C7}"/>
                      </a:ext>
                    </a:extLst>
                  </p:cNvPr>
                  <p:cNvCxnSpPr>
                    <a:cxnSpLocks/>
                  </p:cNvCxnSpPr>
                  <p:nvPr/>
                </p:nvCxnSpPr>
                <p:spPr>
                  <a:xfrm>
                    <a:off x="5825192" y="4792419"/>
                    <a:ext cx="0" cy="244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5" name="TextBox 214">
                    <a:extLst>
                      <a:ext uri="{FF2B5EF4-FFF2-40B4-BE49-F238E27FC236}">
                        <a16:creationId xmlns:a16="http://schemas.microsoft.com/office/drawing/2014/main" id="{F4205119-280F-8340-8233-B0C8E509A8A5}"/>
                      </a:ext>
                    </a:extLst>
                  </p:cNvPr>
                  <p:cNvSpPr txBox="1"/>
                  <p:nvPr/>
                </p:nvSpPr>
                <p:spPr>
                  <a:xfrm>
                    <a:off x="5616025" y="4548987"/>
                    <a:ext cx="474963" cy="276999"/>
                  </a:xfrm>
                  <a:prstGeom prst="rect">
                    <a:avLst/>
                  </a:prstGeom>
                  <a:noFill/>
                </p:spPr>
                <p:txBody>
                  <a:bodyPr wrap="square" rtlCol="0">
                    <a:spAutoFit/>
                  </a:bodyPr>
                  <a:lstStyle/>
                  <a:p>
                    <a:r>
                      <a:rPr lang="en-GB" sz="1200" b="1" dirty="0"/>
                      <a:t>IRIG</a:t>
                    </a:r>
                  </a:p>
                </p:txBody>
              </p:sp>
            </p:grpSp>
            <p:grpSp>
              <p:nvGrpSpPr>
                <p:cNvPr id="204" name="Group 203">
                  <a:extLst>
                    <a:ext uri="{FF2B5EF4-FFF2-40B4-BE49-F238E27FC236}">
                      <a16:creationId xmlns:a16="http://schemas.microsoft.com/office/drawing/2014/main" id="{F955EB00-0DD5-B54F-902D-B93615897679}"/>
                    </a:ext>
                  </a:extLst>
                </p:cNvPr>
                <p:cNvGrpSpPr/>
                <p:nvPr/>
              </p:nvGrpSpPr>
              <p:grpSpPr>
                <a:xfrm rot="2196471">
                  <a:off x="7731381" y="4203991"/>
                  <a:ext cx="567016" cy="490453"/>
                  <a:chOff x="5924831" y="4538858"/>
                  <a:chExt cx="567016" cy="490453"/>
                </a:xfrm>
              </p:grpSpPr>
              <p:cxnSp>
                <p:nvCxnSpPr>
                  <p:cNvPr id="212" name="Straight Arrow Connector 211">
                    <a:extLst>
                      <a:ext uri="{FF2B5EF4-FFF2-40B4-BE49-F238E27FC236}">
                        <a16:creationId xmlns:a16="http://schemas.microsoft.com/office/drawing/2014/main" id="{3E2AA0E1-98CE-7347-B888-FA8A743A3D75}"/>
                      </a:ext>
                    </a:extLst>
                  </p:cNvPr>
                  <p:cNvCxnSpPr>
                    <a:cxnSpLocks/>
                  </p:cNvCxnSpPr>
                  <p:nvPr/>
                </p:nvCxnSpPr>
                <p:spPr>
                  <a:xfrm>
                    <a:off x="6193499" y="4784436"/>
                    <a:ext cx="0" cy="244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3" name="TextBox 212">
                    <a:extLst>
                      <a:ext uri="{FF2B5EF4-FFF2-40B4-BE49-F238E27FC236}">
                        <a16:creationId xmlns:a16="http://schemas.microsoft.com/office/drawing/2014/main" id="{DEAAB8BA-793C-054B-BD32-98A3C3D6B40C}"/>
                      </a:ext>
                    </a:extLst>
                  </p:cNvPr>
                  <p:cNvSpPr txBox="1"/>
                  <p:nvPr/>
                </p:nvSpPr>
                <p:spPr>
                  <a:xfrm>
                    <a:off x="5924831" y="4538858"/>
                    <a:ext cx="567016" cy="276999"/>
                  </a:xfrm>
                  <a:prstGeom prst="rect">
                    <a:avLst/>
                  </a:prstGeom>
                  <a:noFill/>
                </p:spPr>
                <p:txBody>
                  <a:bodyPr wrap="square" rtlCol="0">
                    <a:spAutoFit/>
                  </a:bodyPr>
                  <a:lstStyle/>
                  <a:p>
                    <a:r>
                      <a:rPr lang="en-GB" sz="1200" b="1" dirty="0"/>
                      <a:t>SyncE</a:t>
                    </a:r>
                  </a:p>
                </p:txBody>
              </p:sp>
            </p:grpSp>
            <p:sp>
              <p:nvSpPr>
                <p:cNvPr id="205" name="Oval 204">
                  <a:extLst>
                    <a:ext uri="{FF2B5EF4-FFF2-40B4-BE49-F238E27FC236}">
                      <a16:creationId xmlns:a16="http://schemas.microsoft.com/office/drawing/2014/main" id="{2AC91982-E0A7-9142-8407-19330DF20BA9}"/>
                    </a:ext>
                  </a:extLst>
                </p:cNvPr>
                <p:cNvSpPr/>
                <p:nvPr/>
              </p:nvSpPr>
              <p:spPr>
                <a:xfrm>
                  <a:off x="7344229" y="4644859"/>
                  <a:ext cx="651512" cy="637942"/>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solidFill>
                    </a:rPr>
                    <a:t>TIME</a:t>
                  </a:r>
                </a:p>
              </p:txBody>
            </p:sp>
            <p:grpSp>
              <p:nvGrpSpPr>
                <p:cNvPr id="206" name="Group 205">
                  <a:extLst>
                    <a:ext uri="{FF2B5EF4-FFF2-40B4-BE49-F238E27FC236}">
                      <a16:creationId xmlns:a16="http://schemas.microsoft.com/office/drawing/2014/main" id="{74AE015C-944E-6C48-A0EE-C91E8525966D}"/>
                    </a:ext>
                  </a:extLst>
                </p:cNvPr>
                <p:cNvGrpSpPr/>
                <p:nvPr/>
              </p:nvGrpSpPr>
              <p:grpSpPr>
                <a:xfrm>
                  <a:off x="7401944" y="4109720"/>
                  <a:ext cx="536081" cy="493074"/>
                  <a:chOff x="3830453" y="4548987"/>
                  <a:chExt cx="536081" cy="493074"/>
                </a:xfrm>
              </p:grpSpPr>
              <p:cxnSp>
                <p:nvCxnSpPr>
                  <p:cNvPr id="210" name="Straight Arrow Connector 209">
                    <a:extLst>
                      <a:ext uri="{FF2B5EF4-FFF2-40B4-BE49-F238E27FC236}">
                        <a16:creationId xmlns:a16="http://schemas.microsoft.com/office/drawing/2014/main" id="{94374095-EDDB-814F-8495-49599058984F}"/>
                      </a:ext>
                    </a:extLst>
                  </p:cNvPr>
                  <p:cNvCxnSpPr>
                    <a:cxnSpLocks/>
                  </p:cNvCxnSpPr>
                  <p:nvPr/>
                </p:nvCxnSpPr>
                <p:spPr>
                  <a:xfrm>
                    <a:off x="4100194" y="4797186"/>
                    <a:ext cx="0" cy="244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1" name="TextBox 210">
                    <a:extLst>
                      <a:ext uri="{FF2B5EF4-FFF2-40B4-BE49-F238E27FC236}">
                        <a16:creationId xmlns:a16="http://schemas.microsoft.com/office/drawing/2014/main" id="{F5B9565C-4F1A-E347-909B-CFD5EF857700}"/>
                      </a:ext>
                    </a:extLst>
                  </p:cNvPr>
                  <p:cNvSpPr txBox="1"/>
                  <p:nvPr/>
                </p:nvSpPr>
                <p:spPr>
                  <a:xfrm>
                    <a:off x="3830453" y="4548987"/>
                    <a:ext cx="536081" cy="276999"/>
                  </a:xfrm>
                  <a:prstGeom prst="rect">
                    <a:avLst/>
                  </a:prstGeom>
                  <a:noFill/>
                </p:spPr>
                <p:txBody>
                  <a:bodyPr wrap="square" rtlCol="0">
                    <a:spAutoFit/>
                  </a:bodyPr>
                  <a:lstStyle/>
                  <a:p>
                    <a:r>
                      <a:rPr lang="en-GB" sz="1200" b="1" dirty="0"/>
                      <a:t>GNSS</a:t>
                    </a:r>
                  </a:p>
                </p:txBody>
              </p:sp>
            </p:grpSp>
            <p:grpSp>
              <p:nvGrpSpPr>
                <p:cNvPr id="207" name="Group 206">
                  <a:extLst>
                    <a:ext uri="{FF2B5EF4-FFF2-40B4-BE49-F238E27FC236}">
                      <a16:creationId xmlns:a16="http://schemas.microsoft.com/office/drawing/2014/main" id="{C31A719B-6C88-A044-94D3-29547AA13BBD}"/>
                    </a:ext>
                  </a:extLst>
                </p:cNvPr>
                <p:cNvGrpSpPr/>
                <p:nvPr/>
              </p:nvGrpSpPr>
              <p:grpSpPr>
                <a:xfrm rot="8709467">
                  <a:off x="7684159" y="5263829"/>
                  <a:ext cx="596521" cy="493841"/>
                  <a:chOff x="3829610" y="4548220"/>
                  <a:chExt cx="596521" cy="493841"/>
                </a:xfrm>
              </p:grpSpPr>
              <p:cxnSp>
                <p:nvCxnSpPr>
                  <p:cNvPr id="208" name="Straight Arrow Connector 207">
                    <a:extLst>
                      <a:ext uri="{FF2B5EF4-FFF2-40B4-BE49-F238E27FC236}">
                        <a16:creationId xmlns:a16="http://schemas.microsoft.com/office/drawing/2014/main" id="{49A56A1D-1F0D-6540-B407-2F7C3346EE2C}"/>
                      </a:ext>
                    </a:extLst>
                  </p:cNvPr>
                  <p:cNvCxnSpPr>
                    <a:cxnSpLocks/>
                  </p:cNvCxnSpPr>
                  <p:nvPr/>
                </p:nvCxnSpPr>
                <p:spPr>
                  <a:xfrm>
                    <a:off x="4100194" y="4797186"/>
                    <a:ext cx="0" cy="244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07CA0E08-9C77-4B40-9039-CF4DBEA3D13C}"/>
                      </a:ext>
                    </a:extLst>
                  </p:cNvPr>
                  <p:cNvSpPr txBox="1"/>
                  <p:nvPr/>
                </p:nvSpPr>
                <p:spPr>
                  <a:xfrm>
                    <a:off x="3829610" y="4548220"/>
                    <a:ext cx="596521" cy="276999"/>
                  </a:xfrm>
                  <a:prstGeom prst="rect">
                    <a:avLst/>
                  </a:prstGeom>
                  <a:noFill/>
                </p:spPr>
                <p:txBody>
                  <a:bodyPr wrap="square" rtlCol="0">
                    <a:spAutoFit/>
                  </a:bodyPr>
                  <a:lstStyle/>
                  <a:p>
                    <a:r>
                      <a:rPr lang="en-GB" sz="1200" b="1" dirty="0"/>
                      <a:t>ASCII</a:t>
                    </a:r>
                  </a:p>
                </p:txBody>
              </p:sp>
            </p:grpSp>
          </p:grpSp>
          <p:cxnSp>
            <p:nvCxnSpPr>
              <p:cNvPr id="172" name="Straight Arrow Connector 171">
                <a:extLst>
                  <a:ext uri="{FF2B5EF4-FFF2-40B4-BE49-F238E27FC236}">
                    <a16:creationId xmlns:a16="http://schemas.microsoft.com/office/drawing/2014/main" id="{01755201-5660-3C44-BBE8-AC7EB0EE20A8}"/>
                  </a:ext>
                </a:extLst>
              </p:cNvPr>
              <p:cNvCxnSpPr>
                <a:stCxn id="205" idx="6"/>
              </p:cNvCxnSpPr>
              <p:nvPr/>
            </p:nvCxnSpPr>
            <p:spPr>
              <a:xfrm flipV="1">
                <a:off x="6908323" y="4797755"/>
                <a:ext cx="67357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C1D1A0FD-0421-924A-82CB-AD54D753441C}"/>
                  </a:ext>
                </a:extLst>
              </p:cNvPr>
              <p:cNvGrpSpPr/>
              <p:nvPr/>
            </p:nvGrpSpPr>
            <p:grpSpPr>
              <a:xfrm>
                <a:off x="9461500" y="3966782"/>
                <a:ext cx="1816861" cy="1690683"/>
                <a:chOff x="9314795" y="3941554"/>
                <a:chExt cx="1816861" cy="1690683"/>
              </a:xfrm>
            </p:grpSpPr>
            <p:grpSp>
              <p:nvGrpSpPr>
                <p:cNvPr id="175" name="Group 174">
                  <a:extLst>
                    <a:ext uri="{FF2B5EF4-FFF2-40B4-BE49-F238E27FC236}">
                      <a16:creationId xmlns:a16="http://schemas.microsoft.com/office/drawing/2014/main" id="{3C599D9B-BD91-574B-9C28-D211D992348F}"/>
                    </a:ext>
                  </a:extLst>
                </p:cNvPr>
                <p:cNvGrpSpPr/>
                <p:nvPr/>
              </p:nvGrpSpPr>
              <p:grpSpPr>
                <a:xfrm flipH="1">
                  <a:off x="9481545" y="3941554"/>
                  <a:ext cx="1650111" cy="1690683"/>
                  <a:chOff x="6798616" y="4109720"/>
                  <a:chExt cx="1632212" cy="1690683"/>
                </a:xfrm>
              </p:grpSpPr>
              <p:grpSp>
                <p:nvGrpSpPr>
                  <p:cNvPr id="184" name="Group 183">
                    <a:extLst>
                      <a:ext uri="{FF2B5EF4-FFF2-40B4-BE49-F238E27FC236}">
                        <a16:creationId xmlns:a16="http://schemas.microsoft.com/office/drawing/2014/main" id="{D7B76DA9-7914-5840-82CE-3559E112E6D8}"/>
                      </a:ext>
                    </a:extLst>
                  </p:cNvPr>
                  <p:cNvGrpSpPr/>
                  <p:nvPr/>
                </p:nvGrpSpPr>
                <p:grpSpPr>
                  <a:xfrm rot="17896866">
                    <a:off x="7216310" y="4233985"/>
                    <a:ext cx="567040" cy="1402427"/>
                    <a:chOff x="3783182" y="4536468"/>
                    <a:chExt cx="567040" cy="1402427"/>
                  </a:xfrm>
                </p:grpSpPr>
                <p:cxnSp>
                  <p:nvCxnSpPr>
                    <p:cNvPr id="196" name="Straight Arrow Connector 195">
                      <a:extLst>
                        <a:ext uri="{FF2B5EF4-FFF2-40B4-BE49-F238E27FC236}">
                          <a16:creationId xmlns:a16="http://schemas.microsoft.com/office/drawing/2014/main" id="{0C4CB8EA-4ABD-7749-9E43-3DEB6464466E}"/>
                        </a:ext>
                      </a:extLst>
                    </p:cNvPr>
                    <p:cNvCxnSpPr>
                      <a:cxnSpLocks/>
                    </p:cNvCxnSpPr>
                    <p:nvPr/>
                  </p:nvCxnSpPr>
                  <p:spPr>
                    <a:xfrm rot="3703134">
                      <a:off x="3798997" y="5741268"/>
                      <a:ext cx="181812" cy="2134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CBB88454-299C-A446-BC91-435811207E40}"/>
                        </a:ext>
                      </a:extLst>
                    </p:cNvPr>
                    <p:cNvSpPr txBox="1"/>
                    <p:nvPr/>
                  </p:nvSpPr>
                  <p:spPr>
                    <a:xfrm>
                      <a:off x="3905299" y="4536468"/>
                      <a:ext cx="444923" cy="276999"/>
                    </a:xfrm>
                    <a:prstGeom prst="rect">
                      <a:avLst/>
                    </a:prstGeom>
                    <a:noFill/>
                  </p:spPr>
                  <p:txBody>
                    <a:bodyPr wrap="square" rtlCol="0">
                      <a:spAutoFit/>
                    </a:bodyPr>
                    <a:lstStyle/>
                    <a:p>
                      <a:r>
                        <a:rPr lang="en-GB" sz="1200" b="1" dirty="0"/>
                        <a:t>NTP</a:t>
                      </a:r>
                    </a:p>
                  </p:txBody>
                </p:sp>
              </p:grpSp>
              <p:sp>
                <p:nvSpPr>
                  <p:cNvPr id="185" name="TextBox 184">
                    <a:extLst>
                      <a:ext uri="{FF2B5EF4-FFF2-40B4-BE49-F238E27FC236}">
                        <a16:creationId xmlns:a16="http://schemas.microsoft.com/office/drawing/2014/main" id="{35ED0E5A-AEAF-FD49-95BA-0055F83D9453}"/>
                      </a:ext>
                    </a:extLst>
                  </p:cNvPr>
                  <p:cNvSpPr txBox="1"/>
                  <p:nvPr/>
                </p:nvSpPr>
                <p:spPr>
                  <a:xfrm rot="19618493">
                    <a:off x="7048475" y="4206064"/>
                    <a:ext cx="444923" cy="276999"/>
                  </a:xfrm>
                  <a:prstGeom prst="rect">
                    <a:avLst/>
                  </a:prstGeom>
                  <a:noFill/>
                </p:spPr>
                <p:txBody>
                  <a:bodyPr wrap="square" rtlCol="0">
                    <a:spAutoFit/>
                  </a:bodyPr>
                  <a:lstStyle/>
                  <a:p>
                    <a:r>
                      <a:rPr lang="en-GB" sz="1200" b="1" dirty="0"/>
                      <a:t>PTP</a:t>
                    </a:r>
                  </a:p>
                </p:txBody>
              </p:sp>
              <p:sp>
                <p:nvSpPr>
                  <p:cNvPr id="186" name="TextBox 185">
                    <a:extLst>
                      <a:ext uri="{FF2B5EF4-FFF2-40B4-BE49-F238E27FC236}">
                        <a16:creationId xmlns:a16="http://schemas.microsoft.com/office/drawing/2014/main" id="{643E1A10-ACCF-824C-9DF7-E1B06ABDC205}"/>
                      </a:ext>
                    </a:extLst>
                  </p:cNvPr>
                  <p:cNvSpPr txBox="1"/>
                  <p:nvPr/>
                </p:nvSpPr>
                <p:spPr>
                  <a:xfrm rot="12963989">
                    <a:off x="7090819" y="5416281"/>
                    <a:ext cx="444923" cy="276999"/>
                  </a:xfrm>
                  <a:prstGeom prst="rect">
                    <a:avLst/>
                  </a:prstGeom>
                  <a:noFill/>
                </p:spPr>
                <p:txBody>
                  <a:bodyPr wrap="square" rtlCol="0">
                    <a:spAutoFit/>
                  </a:bodyPr>
                  <a:lstStyle/>
                  <a:p>
                    <a:r>
                      <a:rPr lang="en-GB" sz="1200" b="1" dirty="0"/>
                      <a:t>PPS</a:t>
                    </a:r>
                  </a:p>
                </p:txBody>
              </p:sp>
              <p:sp>
                <p:nvSpPr>
                  <p:cNvPr id="187" name="TextBox 186">
                    <a:extLst>
                      <a:ext uri="{FF2B5EF4-FFF2-40B4-BE49-F238E27FC236}">
                        <a16:creationId xmlns:a16="http://schemas.microsoft.com/office/drawing/2014/main" id="{95EEE524-CC4B-B54F-A0B9-C7C2FC8BA435}"/>
                      </a:ext>
                    </a:extLst>
                  </p:cNvPr>
                  <p:cNvSpPr txBox="1"/>
                  <p:nvPr/>
                </p:nvSpPr>
                <p:spPr>
                  <a:xfrm rot="14531133">
                    <a:off x="6852466" y="5162673"/>
                    <a:ext cx="444923" cy="276998"/>
                  </a:xfrm>
                  <a:prstGeom prst="rect">
                    <a:avLst/>
                  </a:prstGeom>
                  <a:noFill/>
                </p:spPr>
                <p:txBody>
                  <a:bodyPr wrap="square" rtlCol="0">
                    <a:spAutoFit/>
                  </a:bodyPr>
                  <a:lstStyle/>
                  <a:p>
                    <a:r>
                      <a:rPr lang="en-GB" sz="1200" b="1" dirty="0"/>
                      <a:t>ToD</a:t>
                    </a:r>
                  </a:p>
                </p:txBody>
              </p:sp>
              <p:grpSp>
                <p:nvGrpSpPr>
                  <p:cNvPr id="188" name="Group 187">
                    <a:extLst>
                      <a:ext uri="{FF2B5EF4-FFF2-40B4-BE49-F238E27FC236}">
                        <a16:creationId xmlns:a16="http://schemas.microsoft.com/office/drawing/2014/main" id="{B101C947-8CDE-4248-AFF3-6B3629252398}"/>
                      </a:ext>
                    </a:extLst>
                  </p:cNvPr>
                  <p:cNvGrpSpPr/>
                  <p:nvPr/>
                </p:nvGrpSpPr>
                <p:grpSpPr>
                  <a:xfrm rot="10800000">
                    <a:off x="7452043" y="5334914"/>
                    <a:ext cx="474963" cy="465489"/>
                    <a:chOff x="5229973" y="4551592"/>
                    <a:chExt cx="474963" cy="465489"/>
                  </a:xfrm>
                </p:grpSpPr>
                <p:cxnSp>
                  <p:nvCxnSpPr>
                    <p:cNvPr id="194" name="Straight Arrow Connector 193">
                      <a:extLst>
                        <a:ext uri="{FF2B5EF4-FFF2-40B4-BE49-F238E27FC236}">
                          <a16:creationId xmlns:a16="http://schemas.microsoft.com/office/drawing/2014/main" id="{BEA91AB0-CEB8-4F43-8904-78EC0D2F360C}"/>
                        </a:ext>
                      </a:extLst>
                    </p:cNvPr>
                    <p:cNvCxnSpPr>
                      <a:cxnSpLocks/>
                    </p:cNvCxnSpPr>
                    <p:nvPr/>
                  </p:nvCxnSpPr>
                  <p:spPr>
                    <a:xfrm rot="10800000">
                      <a:off x="5472849" y="4768443"/>
                      <a:ext cx="8051" cy="2486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A8A5B8DF-454B-D24A-BB6F-E0BACA45AC65}"/>
                        </a:ext>
                      </a:extLst>
                    </p:cNvPr>
                    <p:cNvSpPr txBox="1"/>
                    <p:nvPr/>
                  </p:nvSpPr>
                  <p:spPr>
                    <a:xfrm>
                      <a:off x="5229973" y="4551592"/>
                      <a:ext cx="474963" cy="276999"/>
                    </a:xfrm>
                    <a:prstGeom prst="rect">
                      <a:avLst/>
                    </a:prstGeom>
                    <a:noFill/>
                  </p:spPr>
                  <p:txBody>
                    <a:bodyPr wrap="square" rtlCol="0">
                      <a:spAutoFit/>
                    </a:bodyPr>
                    <a:lstStyle/>
                    <a:p>
                      <a:r>
                        <a:rPr lang="en-GB" sz="1200" b="1" dirty="0"/>
                        <a:t>MHz</a:t>
                      </a:r>
                    </a:p>
                  </p:txBody>
                </p:sp>
              </p:grpSp>
              <p:sp>
                <p:nvSpPr>
                  <p:cNvPr id="189" name="TextBox 188">
                    <a:extLst>
                      <a:ext uri="{FF2B5EF4-FFF2-40B4-BE49-F238E27FC236}">
                        <a16:creationId xmlns:a16="http://schemas.microsoft.com/office/drawing/2014/main" id="{E6CA516D-7EC3-D44D-AC48-07495B2DC15B}"/>
                      </a:ext>
                    </a:extLst>
                  </p:cNvPr>
                  <p:cNvSpPr txBox="1"/>
                  <p:nvPr/>
                </p:nvSpPr>
                <p:spPr>
                  <a:xfrm rot="16200000">
                    <a:off x="6735543" y="4825331"/>
                    <a:ext cx="474963" cy="276999"/>
                  </a:xfrm>
                  <a:prstGeom prst="rect">
                    <a:avLst/>
                  </a:prstGeom>
                  <a:noFill/>
                </p:spPr>
                <p:txBody>
                  <a:bodyPr wrap="square" rtlCol="0">
                    <a:spAutoFit/>
                  </a:bodyPr>
                  <a:lstStyle/>
                  <a:p>
                    <a:r>
                      <a:rPr lang="en-GB" sz="1200" b="1" dirty="0"/>
                      <a:t>IRIG</a:t>
                    </a:r>
                  </a:p>
                </p:txBody>
              </p:sp>
              <p:sp>
                <p:nvSpPr>
                  <p:cNvPr id="190" name="TextBox 189">
                    <a:extLst>
                      <a:ext uri="{FF2B5EF4-FFF2-40B4-BE49-F238E27FC236}">
                        <a16:creationId xmlns:a16="http://schemas.microsoft.com/office/drawing/2014/main" id="{1FF51F1B-E7EB-8041-9B73-7A3C37F854CD}"/>
                      </a:ext>
                    </a:extLst>
                  </p:cNvPr>
                  <p:cNvSpPr txBox="1"/>
                  <p:nvPr/>
                </p:nvSpPr>
                <p:spPr>
                  <a:xfrm rot="1969176">
                    <a:off x="7799395" y="4226499"/>
                    <a:ext cx="557362" cy="276999"/>
                  </a:xfrm>
                  <a:prstGeom prst="rect">
                    <a:avLst/>
                  </a:prstGeom>
                  <a:noFill/>
                </p:spPr>
                <p:txBody>
                  <a:bodyPr wrap="square" rtlCol="0">
                    <a:spAutoFit/>
                  </a:bodyPr>
                  <a:lstStyle/>
                  <a:p>
                    <a:r>
                      <a:rPr lang="en-GB" sz="1200" b="1" dirty="0"/>
                      <a:t>SyncE</a:t>
                    </a:r>
                  </a:p>
                </p:txBody>
              </p:sp>
              <p:sp>
                <p:nvSpPr>
                  <p:cNvPr id="191" name="Oval 190">
                    <a:extLst>
                      <a:ext uri="{FF2B5EF4-FFF2-40B4-BE49-F238E27FC236}">
                        <a16:creationId xmlns:a16="http://schemas.microsoft.com/office/drawing/2014/main" id="{8E87B6E2-4A1C-3547-8211-EF92CA1D7A29}"/>
                      </a:ext>
                    </a:extLst>
                  </p:cNvPr>
                  <p:cNvSpPr/>
                  <p:nvPr/>
                </p:nvSpPr>
                <p:spPr>
                  <a:xfrm>
                    <a:off x="7344229" y="4644859"/>
                    <a:ext cx="651512" cy="63794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solidFill>
                      </a:rPr>
                      <a:t>TIME</a:t>
                    </a:r>
                  </a:p>
                </p:txBody>
              </p:sp>
              <p:sp>
                <p:nvSpPr>
                  <p:cNvPr id="192" name="TextBox 191">
                    <a:extLst>
                      <a:ext uri="{FF2B5EF4-FFF2-40B4-BE49-F238E27FC236}">
                        <a16:creationId xmlns:a16="http://schemas.microsoft.com/office/drawing/2014/main" id="{7600B821-C251-1F4A-A497-DA077284F42B}"/>
                      </a:ext>
                    </a:extLst>
                  </p:cNvPr>
                  <p:cNvSpPr txBox="1"/>
                  <p:nvPr/>
                </p:nvSpPr>
                <p:spPr>
                  <a:xfrm>
                    <a:off x="7385132" y="4109720"/>
                    <a:ext cx="536081" cy="276999"/>
                  </a:xfrm>
                  <a:prstGeom prst="rect">
                    <a:avLst/>
                  </a:prstGeom>
                  <a:noFill/>
                </p:spPr>
                <p:txBody>
                  <a:bodyPr wrap="square" rtlCol="0">
                    <a:spAutoFit/>
                  </a:bodyPr>
                  <a:lstStyle/>
                  <a:p>
                    <a:r>
                      <a:rPr lang="en-GB" sz="1200" b="1" dirty="0"/>
                      <a:t>GNSS</a:t>
                    </a:r>
                  </a:p>
                </p:txBody>
              </p:sp>
              <p:sp>
                <p:nvSpPr>
                  <p:cNvPr id="193" name="TextBox 192">
                    <a:extLst>
                      <a:ext uri="{FF2B5EF4-FFF2-40B4-BE49-F238E27FC236}">
                        <a16:creationId xmlns:a16="http://schemas.microsoft.com/office/drawing/2014/main" id="{9B7E88A1-D446-6245-A884-0C79F5FFE4D7}"/>
                      </a:ext>
                    </a:extLst>
                  </p:cNvPr>
                  <p:cNvSpPr txBox="1"/>
                  <p:nvPr/>
                </p:nvSpPr>
                <p:spPr>
                  <a:xfrm rot="8465794">
                    <a:off x="7834307" y="5370332"/>
                    <a:ext cx="596521" cy="276999"/>
                  </a:xfrm>
                  <a:prstGeom prst="rect">
                    <a:avLst/>
                  </a:prstGeom>
                  <a:noFill/>
                </p:spPr>
                <p:txBody>
                  <a:bodyPr wrap="square" rtlCol="0">
                    <a:spAutoFit/>
                  </a:bodyPr>
                  <a:lstStyle/>
                  <a:p>
                    <a:r>
                      <a:rPr lang="en-GB" sz="1200" b="1" dirty="0"/>
                      <a:t>ASCII</a:t>
                    </a:r>
                  </a:p>
                </p:txBody>
              </p:sp>
            </p:grpSp>
            <p:cxnSp>
              <p:nvCxnSpPr>
                <p:cNvPr id="176" name="Straight Arrow Connector 175">
                  <a:extLst>
                    <a:ext uri="{FF2B5EF4-FFF2-40B4-BE49-F238E27FC236}">
                      <a16:creationId xmlns:a16="http://schemas.microsoft.com/office/drawing/2014/main" id="{2737F2E8-0560-BB4F-8FD0-29FFA3270BF0}"/>
                    </a:ext>
                  </a:extLst>
                </p:cNvPr>
                <p:cNvCxnSpPr>
                  <a:cxnSpLocks/>
                </p:cNvCxnSpPr>
                <p:nvPr/>
              </p:nvCxnSpPr>
              <p:spPr>
                <a:xfrm flipH="1" flipV="1">
                  <a:off x="9920667" y="4251714"/>
                  <a:ext cx="132304" cy="2039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DF340A32-4B80-DE4B-BE1E-63A0016144AA}"/>
                    </a:ext>
                  </a:extLst>
                </p:cNvPr>
                <p:cNvCxnSpPr>
                  <a:cxnSpLocks/>
                </p:cNvCxnSpPr>
                <p:nvPr/>
              </p:nvCxnSpPr>
              <p:spPr>
                <a:xfrm flipV="1">
                  <a:off x="10250743" y="4186230"/>
                  <a:ext cx="0" cy="2259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CCE0FDAD-0E66-674D-9A8F-0FEC164045B0}"/>
                    </a:ext>
                  </a:extLst>
                </p:cNvPr>
                <p:cNvCxnSpPr>
                  <a:cxnSpLocks/>
                </p:cNvCxnSpPr>
                <p:nvPr/>
              </p:nvCxnSpPr>
              <p:spPr>
                <a:xfrm flipV="1">
                  <a:off x="10454006" y="4246649"/>
                  <a:ext cx="128597" cy="1900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73338A30-E813-DC49-ACC0-2AB00DC0547D}"/>
                    </a:ext>
                  </a:extLst>
                </p:cNvPr>
                <p:cNvCxnSpPr>
                  <a:cxnSpLocks/>
                </p:cNvCxnSpPr>
                <p:nvPr/>
              </p:nvCxnSpPr>
              <p:spPr>
                <a:xfrm flipV="1">
                  <a:off x="10587222" y="4480509"/>
                  <a:ext cx="223616" cy="1131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897A9B51-462E-F943-8567-0C25E20A5E07}"/>
                    </a:ext>
                  </a:extLst>
                </p:cNvPr>
                <p:cNvCxnSpPr>
                  <a:cxnSpLocks/>
                </p:cNvCxnSpPr>
                <p:nvPr/>
              </p:nvCxnSpPr>
              <p:spPr>
                <a:xfrm rot="16200000">
                  <a:off x="10746962" y="4630404"/>
                  <a:ext cx="0" cy="244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8D16095D-7F5D-F344-9DF4-0EBE26432389}"/>
                    </a:ext>
                  </a:extLst>
                </p:cNvPr>
                <p:cNvCxnSpPr>
                  <a:cxnSpLocks/>
                </p:cNvCxnSpPr>
                <p:nvPr/>
              </p:nvCxnSpPr>
              <p:spPr>
                <a:xfrm>
                  <a:off x="10577205" y="4949749"/>
                  <a:ext cx="230659" cy="1234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12245E33-A271-484E-AB4F-0FAB344BB459}"/>
                    </a:ext>
                  </a:extLst>
                </p:cNvPr>
                <p:cNvCxnSpPr>
                  <a:cxnSpLocks/>
                </p:cNvCxnSpPr>
                <p:nvPr/>
              </p:nvCxnSpPr>
              <p:spPr>
                <a:xfrm>
                  <a:off x="10445663" y="5111702"/>
                  <a:ext cx="153461" cy="2063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1C311471-C797-C445-8F5B-793D7B33CA1D}"/>
                    </a:ext>
                  </a:extLst>
                </p:cNvPr>
                <p:cNvCxnSpPr>
                  <a:cxnSpLocks/>
                </p:cNvCxnSpPr>
                <p:nvPr/>
              </p:nvCxnSpPr>
              <p:spPr>
                <a:xfrm>
                  <a:off x="9314795" y="4772527"/>
                  <a:ext cx="606608" cy="94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70" name="TextBox 169">
              <a:extLst>
                <a:ext uri="{FF2B5EF4-FFF2-40B4-BE49-F238E27FC236}">
                  <a16:creationId xmlns:a16="http://schemas.microsoft.com/office/drawing/2014/main" id="{B304CC32-4E5F-734D-9720-3E5F829EE2E3}"/>
                </a:ext>
              </a:extLst>
            </p:cNvPr>
            <p:cNvSpPr txBox="1"/>
            <p:nvPr/>
          </p:nvSpPr>
          <p:spPr>
            <a:xfrm>
              <a:off x="4020093" y="4549781"/>
              <a:ext cx="9351315" cy="707886"/>
            </a:xfrm>
            <a:prstGeom prst="rect">
              <a:avLst/>
            </a:prstGeom>
            <a:noFill/>
          </p:spPr>
          <p:txBody>
            <a:bodyPr wrap="square" rtlCol="0">
              <a:spAutoFit/>
            </a:bodyPr>
            <a:lstStyle/>
            <a:p>
              <a:r>
                <a:rPr lang="en-GB" sz="2000" b="1" dirty="0">
                  <a:solidFill>
                    <a:srgbClr val="00B050"/>
                  </a:solidFill>
                </a:rPr>
                <a:t>INPUT TIME                                                                                                        </a:t>
              </a:r>
              <a:r>
                <a:rPr lang="en-GB" sz="2000" b="1" dirty="0">
                  <a:solidFill>
                    <a:srgbClr val="FF0000"/>
                  </a:solidFill>
                </a:rPr>
                <a:t>OUTPUT TIME</a:t>
              </a:r>
            </a:p>
            <a:p>
              <a:r>
                <a:rPr lang="en-GB" sz="2000" b="1" dirty="0">
                  <a:solidFill>
                    <a:srgbClr val="00B050"/>
                  </a:solidFill>
                </a:rPr>
                <a:t>    (ref. UTC) 						             </a:t>
              </a:r>
              <a:r>
                <a:rPr lang="en-GB" sz="2000" b="1" dirty="0">
                  <a:solidFill>
                    <a:srgbClr val="FF0000"/>
                  </a:solidFill>
                </a:rPr>
                <a:t>(retrived from LAN) </a:t>
              </a:r>
            </a:p>
          </p:txBody>
        </p:sp>
      </p:grpSp>
      <p:sp>
        <p:nvSpPr>
          <p:cNvPr id="226" name="TextBox 225">
            <a:extLst>
              <a:ext uri="{FF2B5EF4-FFF2-40B4-BE49-F238E27FC236}">
                <a16:creationId xmlns:a16="http://schemas.microsoft.com/office/drawing/2014/main" id="{702A08B8-410B-4E4B-9362-D86023DC3ADB}"/>
              </a:ext>
            </a:extLst>
          </p:cNvPr>
          <p:cNvSpPr txBox="1"/>
          <p:nvPr/>
        </p:nvSpPr>
        <p:spPr>
          <a:xfrm>
            <a:off x="6192546" y="4543563"/>
            <a:ext cx="2156244" cy="276999"/>
          </a:xfrm>
          <a:prstGeom prst="rect">
            <a:avLst/>
          </a:prstGeom>
          <a:noFill/>
        </p:spPr>
        <p:txBody>
          <a:bodyPr wrap="square" rtlCol="0">
            <a:spAutoFit/>
          </a:bodyPr>
          <a:lstStyle/>
          <a:p>
            <a:r>
              <a:rPr lang="en-GB" sz="1200" b="1" dirty="0"/>
              <a:t>network master/slave device</a:t>
            </a:r>
          </a:p>
        </p:txBody>
      </p:sp>
      <p:pic>
        <p:nvPicPr>
          <p:cNvPr id="87" name="Picture 86">
            <a:extLst>
              <a:ext uri="{FF2B5EF4-FFF2-40B4-BE49-F238E27FC236}">
                <a16:creationId xmlns:a16="http://schemas.microsoft.com/office/drawing/2014/main" id="{35850EE1-2CDA-2947-B398-8CAE6DF2E2EA}"/>
              </a:ext>
            </a:extLst>
          </p:cNvPr>
          <p:cNvPicPr>
            <a:picLocks noChangeAspect="1"/>
          </p:cNvPicPr>
          <p:nvPr/>
        </p:nvPicPr>
        <p:blipFill>
          <a:blip r:embed="rId2"/>
          <a:stretch>
            <a:fillRect/>
          </a:stretch>
        </p:blipFill>
        <p:spPr>
          <a:xfrm>
            <a:off x="6128579" y="4754885"/>
            <a:ext cx="1899623" cy="439790"/>
          </a:xfrm>
          <a:prstGeom prst="rect">
            <a:avLst/>
          </a:prstGeom>
        </p:spPr>
      </p:pic>
    </p:spTree>
    <p:extLst>
      <p:ext uri="{BB962C8B-B14F-4D97-AF65-F5344CB8AC3E}">
        <p14:creationId xmlns:p14="http://schemas.microsoft.com/office/powerpoint/2010/main" val="4158098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46F2008-DBA8-FE42-A29D-DA0BA3EFE245}"/>
              </a:ext>
            </a:extLst>
          </p:cNvPr>
          <p:cNvGrpSpPr/>
          <p:nvPr/>
        </p:nvGrpSpPr>
        <p:grpSpPr>
          <a:xfrm>
            <a:off x="8577576" y="1837298"/>
            <a:ext cx="3614425" cy="5002071"/>
            <a:chOff x="6433181" y="1436091"/>
            <a:chExt cx="2710819" cy="3751552"/>
          </a:xfrm>
        </p:grpSpPr>
        <p:pic>
          <p:nvPicPr>
            <p:cNvPr id="3" name="Picture 6" descr="Logo&#10;&#10;Description automatically generated">
              <a:hlinkClick r:id="rId2"/>
              <a:extLst>
                <a:ext uri="{FF2B5EF4-FFF2-40B4-BE49-F238E27FC236}">
                  <a16:creationId xmlns:a16="http://schemas.microsoft.com/office/drawing/2014/main" id="{961FA40E-ED69-214B-883C-6F28E32D6E0D}"/>
                </a:ext>
              </a:extLst>
            </p:cNvPr>
            <p:cNvPicPr>
              <a:picLocks noChangeAspect="1"/>
            </p:cNvPicPr>
            <p:nvPr/>
          </p:nvPicPr>
          <p:blipFill>
            <a:blip r:embed="rId3"/>
            <a:stretch>
              <a:fillRect/>
            </a:stretch>
          </p:blipFill>
          <p:spPr>
            <a:xfrm>
              <a:off x="6435194" y="1436091"/>
              <a:ext cx="2539976" cy="1041390"/>
            </a:xfrm>
            <a:prstGeom prst="rect">
              <a:avLst/>
            </a:prstGeom>
          </p:spPr>
        </p:pic>
        <p:pic>
          <p:nvPicPr>
            <p:cNvPr id="10" name="Picture 9" descr="A drawing of a cartoon character&#10;&#10;Description automatically generated">
              <a:hlinkClick r:id="rId4"/>
              <a:extLst>
                <a:ext uri="{FF2B5EF4-FFF2-40B4-BE49-F238E27FC236}">
                  <a16:creationId xmlns:a16="http://schemas.microsoft.com/office/drawing/2014/main" id="{32E9570B-9DFF-744B-B1FC-BAB457918B9E}"/>
                </a:ext>
              </a:extLst>
            </p:cNvPr>
            <p:cNvPicPr>
              <a:picLocks noChangeAspect="1"/>
            </p:cNvPicPr>
            <p:nvPr/>
          </p:nvPicPr>
          <p:blipFill>
            <a:blip r:embed="rId5"/>
            <a:stretch>
              <a:fillRect/>
            </a:stretch>
          </p:blipFill>
          <p:spPr>
            <a:xfrm>
              <a:off x="6433181" y="4131142"/>
              <a:ext cx="1053454" cy="961045"/>
            </a:xfrm>
            <a:prstGeom prst="rect">
              <a:avLst/>
            </a:prstGeom>
          </p:spPr>
        </p:pic>
        <p:pic>
          <p:nvPicPr>
            <p:cNvPr id="15" name="Picture 14" descr="Icon&#10;&#10;Description automatically generated">
              <a:hlinkClick r:id="rId6"/>
              <a:extLst>
                <a:ext uri="{FF2B5EF4-FFF2-40B4-BE49-F238E27FC236}">
                  <a16:creationId xmlns:a16="http://schemas.microsoft.com/office/drawing/2014/main" id="{E285FF22-88EE-454B-B6C1-C9AA4F77B2AD}"/>
                </a:ext>
              </a:extLst>
            </p:cNvPr>
            <p:cNvPicPr>
              <a:picLocks noChangeAspect="1"/>
            </p:cNvPicPr>
            <p:nvPr/>
          </p:nvPicPr>
          <p:blipFill>
            <a:blip r:embed="rId7"/>
            <a:stretch>
              <a:fillRect/>
            </a:stretch>
          </p:blipFill>
          <p:spPr>
            <a:xfrm>
              <a:off x="6444247" y="2763498"/>
              <a:ext cx="997699" cy="997699"/>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7FCC3178-B801-CC47-BDD8-FEC15A324702}"/>
                </a:ext>
              </a:extLst>
            </p:cNvPr>
            <p:cNvPicPr>
              <a:picLocks noChangeAspect="1"/>
            </p:cNvPicPr>
            <p:nvPr/>
          </p:nvPicPr>
          <p:blipFill>
            <a:blip r:embed="rId8"/>
            <a:stretch>
              <a:fillRect/>
            </a:stretch>
          </p:blipFill>
          <p:spPr>
            <a:xfrm>
              <a:off x="8198609" y="4633703"/>
              <a:ext cx="516690" cy="516690"/>
            </a:xfrm>
            <a:prstGeom prst="rect">
              <a:avLst/>
            </a:prstGeom>
          </p:spPr>
        </p:pic>
        <p:pic>
          <p:nvPicPr>
            <p:cNvPr id="12" name="Picture 11" descr="Logo, company name&#10;&#10;Description automatically generated">
              <a:hlinkClick r:id="rId9"/>
              <a:extLst>
                <a:ext uri="{FF2B5EF4-FFF2-40B4-BE49-F238E27FC236}">
                  <a16:creationId xmlns:a16="http://schemas.microsoft.com/office/drawing/2014/main" id="{94C230FE-2820-1642-85D1-24C48B0B0B78}"/>
                </a:ext>
              </a:extLst>
            </p:cNvPr>
            <p:cNvPicPr>
              <a:picLocks noChangeAspect="1"/>
            </p:cNvPicPr>
            <p:nvPr/>
          </p:nvPicPr>
          <p:blipFill>
            <a:blip r:embed="rId10"/>
            <a:stretch>
              <a:fillRect/>
            </a:stretch>
          </p:blipFill>
          <p:spPr>
            <a:xfrm>
              <a:off x="7706188" y="4063882"/>
              <a:ext cx="1106061" cy="1123761"/>
            </a:xfrm>
            <a:prstGeom prst="rect">
              <a:avLst/>
            </a:prstGeom>
          </p:spPr>
        </p:pic>
        <p:pic>
          <p:nvPicPr>
            <p:cNvPr id="20" name="Picture 19" descr="Logo&#10;&#10;Description automatically generated">
              <a:hlinkClick r:id="rId11"/>
              <a:extLst>
                <a:ext uri="{FF2B5EF4-FFF2-40B4-BE49-F238E27FC236}">
                  <a16:creationId xmlns:a16="http://schemas.microsoft.com/office/drawing/2014/main" id="{93364D27-50A6-BC42-A2EA-6D324EEC9F3F}"/>
                </a:ext>
              </a:extLst>
            </p:cNvPr>
            <p:cNvPicPr>
              <a:picLocks noChangeAspect="1"/>
            </p:cNvPicPr>
            <p:nvPr/>
          </p:nvPicPr>
          <p:blipFill>
            <a:blip r:embed="rId12"/>
            <a:stretch>
              <a:fillRect/>
            </a:stretch>
          </p:blipFill>
          <p:spPr>
            <a:xfrm>
              <a:off x="7423264" y="2112111"/>
              <a:ext cx="1720736" cy="1720736"/>
            </a:xfrm>
            <a:prstGeom prst="rect">
              <a:avLst/>
            </a:prstGeom>
          </p:spPr>
        </p:pic>
        <p:pic>
          <p:nvPicPr>
            <p:cNvPr id="22" name="Picture 21" descr="A close up of an eye&#10;&#10;Description automatically generated">
              <a:extLst>
                <a:ext uri="{FF2B5EF4-FFF2-40B4-BE49-F238E27FC236}">
                  <a16:creationId xmlns:a16="http://schemas.microsoft.com/office/drawing/2014/main" id="{A4D3AE9E-0B30-B645-839F-8FC061466D66}"/>
                </a:ext>
              </a:extLst>
            </p:cNvPr>
            <p:cNvPicPr>
              <a:picLocks noChangeAspect="1"/>
            </p:cNvPicPr>
            <p:nvPr/>
          </p:nvPicPr>
          <p:blipFill>
            <a:blip r:embed="rId13"/>
            <a:stretch>
              <a:fillRect/>
            </a:stretch>
          </p:blipFill>
          <p:spPr>
            <a:xfrm>
              <a:off x="7510941" y="3333130"/>
              <a:ext cx="1545381" cy="349433"/>
            </a:xfrm>
            <a:prstGeom prst="rect">
              <a:avLst/>
            </a:prstGeom>
          </p:spPr>
        </p:pic>
      </p:grpSp>
      <p:sp>
        <p:nvSpPr>
          <p:cNvPr id="24" name="TextBox 23">
            <a:extLst>
              <a:ext uri="{FF2B5EF4-FFF2-40B4-BE49-F238E27FC236}">
                <a16:creationId xmlns:a16="http://schemas.microsoft.com/office/drawing/2014/main" id="{0A5A19C3-85A0-9A42-B5E3-A8FC76C7E868}"/>
              </a:ext>
            </a:extLst>
          </p:cNvPr>
          <p:cNvSpPr txBox="1"/>
          <p:nvPr/>
        </p:nvSpPr>
        <p:spPr>
          <a:xfrm>
            <a:off x="75057" y="599597"/>
            <a:ext cx="7296774" cy="6124754"/>
          </a:xfrm>
          <a:prstGeom prst="rect">
            <a:avLst/>
          </a:prstGeom>
          <a:noFill/>
        </p:spPr>
        <p:txBody>
          <a:bodyPr wrap="square" rtlCol="0">
            <a:spAutoFit/>
          </a:bodyPr>
          <a:lstStyle/>
          <a:p>
            <a:endParaRPr lang="en-US" sz="2400" dirty="0"/>
          </a:p>
          <a:p>
            <a:pPr marL="380990" indent="-380990">
              <a:buFont typeface="Arial" panose="020B0604020202020204" pitchFamily="34" charset="0"/>
              <a:buChar char="•"/>
            </a:pPr>
            <a:r>
              <a:rPr lang="en-GB" sz="1600" b="1" dirty="0">
                <a:solidFill>
                  <a:srgbClr val="C00000"/>
                </a:solidFill>
              </a:rPr>
              <a:t>CCTF (BIPM, NIST) support</a:t>
            </a:r>
            <a:r>
              <a:rPr lang="en-GB" sz="1600" b="1" dirty="0"/>
              <a:t> - </a:t>
            </a:r>
            <a:r>
              <a:rPr lang="en-GB" sz="1600" dirty="0"/>
              <a:t>removing leap-second from UTC for </a:t>
            </a:r>
            <a:r>
              <a:rPr lang="en-US" sz="1600" dirty="0"/>
              <a:t>Industry 4.0</a:t>
            </a:r>
            <a:endParaRPr lang="en-US" sz="1600" b="1" dirty="0"/>
          </a:p>
          <a:p>
            <a:pPr marL="1200150" lvl="2" indent="-285750">
              <a:buFont typeface="Courier New" panose="02070309020205020404" pitchFamily="49" charset="0"/>
              <a:buChar char="o"/>
            </a:pPr>
            <a:r>
              <a:rPr lang="en-US" sz="1600" dirty="0"/>
              <a:t>ITFS2020 importance of time for Industry 4.0 (You Tube </a:t>
            </a:r>
            <a:r>
              <a:rPr lang="en-US" sz="1600" dirty="0">
                <a:hlinkClick r:id="rId14"/>
              </a:rPr>
              <a:t>link</a:t>
            </a:r>
            <a:r>
              <a:rPr lang="en-US" sz="1600" dirty="0"/>
              <a:t>)   </a:t>
            </a:r>
          </a:p>
          <a:p>
            <a:pPr marL="1200150" lvl="2" indent="-285750">
              <a:buFont typeface="Courier New" panose="02070309020205020404" pitchFamily="49" charset="0"/>
              <a:buChar char="o"/>
            </a:pPr>
            <a:r>
              <a:rPr lang="en-US" sz="1600" dirty="0"/>
              <a:t>G2 Forum Geo-political TV discussion with 3M, Elproma (You Tube </a:t>
            </a:r>
            <a:r>
              <a:rPr lang="en-US" sz="1600" dirty="0">
                <a:hlinkClick r:id="rId15"/>
              </a:rPr>
              <a:t>link</a:t>
            </a:r>
            <a:r>
              <a:rPr lang="en-US" sz="1600" dirty="0"/>
              <a:t>)	</a:t>
            </a:r>
            <a:endParaRPr lang="en-US" sz="1600" b="1" dirty="0"/>
          </a:p>
          <a:p>
            <a:endParaRPr lang="en-US" sz="1600" b="1" dirty="0"/>
          </a:p>
          <a:p>
            <a:pPr marL="380990" indent="-380990">
              <a:buFont typeface="Arial" panose="020B0604020202020204" pitchFamily="34" charset="0"/>
              <a:buChar char="•"/>
            </a:pPr>
            <a:r>
              <a:rPr lang="en-US" sz="1600" b="1" dirty="0">
                <a:solidFill>
                  <a:srgbClr val="C00000"/>
                </a:solidFill>
              </a:rPr>
              <a:t>TAP Project (OCP) </a:t>
            </a:r>
            <a:r>
              <a:rPr lang="en-US" sz="1600" dirty="0"/>
              <a:t>– replaceable GNSS modules GM PCIe </a:t>
            </a:r>
            <a:r>
              <a:rPr lang="en-US" sz="1600" dirty="0" err="1"/>
              <a:t>fro</a:t>
            </a:r>
            <a:r>
              <a:rPr lang="en-US" sz="1600" dirty="0"/>
              <a:t> Facebook/NVIDIA</a:t>
            </a:r>
          </a:p>
          <a:p>
            <a:pPr marL="1295390" lvl="2" indent="-380990">
              <a:buFont typeface="Courier New" panose="02070309020205020404" pitchFamily="49" charset="0"/>
              <a:buChar char="o"/>
            </a:pPr>
            <a:r>
              <a:rPr lang="en-US" sz="1600" dirty="0"/>
              <a:t>Elproma contribution to Facebook &amp; NVIDIA video    (You Tube </a:t>
            </a:r>
            <a:r>
              <a:rPr lang="en-US" sz="1600" dirty="0">
                <a:hlinkClick r:id="rId2"/>
              </a:rPr>
              <a:t>link</a:t>
            </a:r>
            <a:r>
              <a:rPr lang="en-US" sz="1600" dirty="0"/>
              <a:t>)   </a:t>
            </a:r>
          </a:p>
          <a:p>
            <a:pPr marL="1295390" lvl="2" indent="-380990">
              <a:buFont typeface="Courier New" panose="02070309020205020404" pitchFamily="49" charset="0"/>
              <a:buChar char="o"/>
            </a:pPr>
            <a:r>
              <a:rPr lang="en-US" sz="1600" dirty="0"/>
              <a:t>OCP Project Page listing ELPROMA as participant (7</a:t>
            </a:r>
            <a:r>
              <a:rPr lang="en-US" sz="1600" baseline="30000" dirty="0"/>
              <a:t>th</a:t>
            </a:r>
            <a:r>
              <a:rPr lang="en-US" sz="1600" dirty="0"/>
              <a:t> Oct 2020 </a:t>
            </a:r>
            <a:r>
              <a:rPr lang="en-US" sz="1600" dirty="0">
                <a:hlinkClick r:id="rId16"/>
              </a:rPr>
              <a:t>link</a:t>
            </a:r>
            <a:r>
              <a:rPr lang="en-US" sz="1600" dirty="0"/>
              <a:t>)</a:t>
            </a:r>
          </a:p>
          <a:p>
            <a:pPr lvl="2"/>
            <a:endParaRPr lang="en-US" sz="1600" dirty="0"/>
          </a:p>
          <a:p>
            <a:pPr lvl="2"/>
            <a:endParaRPr lang="en-US" sz="1600" dirty="0"/>
          </a:p>
          <a:p>
            <a:pPr marL="380990" indent="-380990">
              <a:buFont typeface="Arial" panose="020B0604020202020204" pitchFamily="34" charset="0"/>
              <a:buChar char="•"/>
            </a:pPr>
            <a:r>
              <a:rPr lang="en-US" sz="1600" b="1" dirty="0">
                <a:solidFill>
                  <a:srgbClr val="C00000"/>
                </a:solidFill>
              </a:rPr>
              <a:t>GIANO Project </a:t>
            </a:r>
            <a:r>
              <a:rPr lang="en-US" sz="1600" dirty="0"/>
              <a:t>(Thales Alenia Space) – the 1</a:t>
            </a:r>
            <a:r>
              <a:rPr lang="en-US" sz="1600" baseline="30000" dirty="0"/>
              <a:t>st</a:t>
            </a:r>
            <a:r>
              <a:rPr lang="en-US" sz="1600" dirty="0"/>
              <a:t> professional GALILEO Timing Rcv </a:t>
            </a:r>
          </a:p>
          <a:p>
            <a:pPr lvl="2"/>
            <a:r>
              <a:rPr lang="en-US" sz="1600" dirty="0"/>
              <a:t>        with Anti-Spoofing Authentication Facility (together with PIK-Time)</a:t>
            </a:r>
          </a:p>
          <a:p>
            <a:endParaRPr lang="en-US" sz="1600" dirty="0"/>
          </a:p>
          <a:p>
            <a:endParaRPr lang="en-US" sz="1600" dirty="0"/>
          </a:p>
          <a:p>
            <a:pPr marL="380990" indent="-380990">
              <a:buFont typeface="Arial" panose="020B0604020202020204" pitchFamily="34" charset="0"/>
              <a:buChar char="•"/>
            </a:pPr>
            <a:r>
              <a:rPr lang="en-US" sz="1600" b="1" dirty="0">
                <a:solidFill>
                  <a:srgbClr val="C00000"/>
                </a:solidFill>
              </a:rPr>
              <a:t>DEMETRA Project H2020</a:t>
            </a:r>
            <a:r>
              <a:rPr lang="en-US" sz="1600" b="1" dirty="0"/>
              <a:t> </a:t>
            </a:r>
            <a:r>
              <a:rPr lang="en-US" sz="1600" dirty="0"/>
              <a:t>TSI#2 “</a:t>
            </a:r>
            <a:r>
              <a:rPr lang="en-US" sz="1600" i="1" dirty="0"/>
              <a:t>Trusted Time Distr. w/ Audit &amp; </a:t>
            </a:r>
            <a:r>
              <a:rPr lang="en-US" sz="1600" i="1" dirty="0" err="1"/>
              <a:t>Verif</a:t>
            </a:r>
            <a:r>
              <a:rPr lang="en-US" sz="1600" i="1" dirty="0"/>
              <a:t>. Facility”</a:t>
            </a:r>
          </a:p>
          <a:p>
            <a:pPr marL="1200150" lvl="2" indent="-285750">
              <a:buFont typeface="Courier New" panose="02070309020205020404" pitchFamily="49" charset="0"/>
              <a:buChar char="o"/>
            </a:pPr>
            <a:r>
              <a:rPr lang="en-US" sz="1600" dirty="0"/>
              <a:t>Horizon2020 Demetra GSA web page (</a:t>
            </a:r>
            <a:r>
              <a:rPr lang="en-US" sz="1600" dirty="0">
                <a:hlinkClick r:id="rId6"/>
              </a:rPr>
              <a:t>link</a:t>
            </a:r>
            <a:r>
              <a:rPr lang="en-US" sz="1600" dirty="0"/>
              <a:t>)</a:t>
            </a:r>
          </a:p>
          <a:p>
            <a:pPr marL="1200150" lvl="2" indent="-285750">
              <a:buFont typeface="Courier New" panose="02070309020205020404" pitchFamily="49" charset="0"/>
              <a:buChar char="o"/>
            </a:pPr>
            <a:r>
              <a:rPr lang="en-US" sz="1600" dirty="0"/>
              <a:t>PTTI/ION 2016 Demetra TSI#2 PDF paper (</a:t>
            </a:r>
            <a:r>
              <a:rPr lang="en-US" sz="1600" dirty="0">
                <a:hlinkClick r:id="rId11"/>
              </a:rPr>
              <a:t>link</a:t>
            </a:r>
            <a:r>
              <a:rPr lang="en-US" sz="1600" dirty="0"/>
              <a:t>)</a:t>
            </a:r>
          </a:p>
          <a:p>
            <a:pPr marL="1200150" lvl="2" indent="-285750">
              <a:buFont typeface="Courier New" panose="02070309020205020404" pitchFamily="49" charset="0"/>
              <a:buChar char="o"/>
            </a:pPr>
            <a:r>
              <a:rPr lang="en-US" sz="1600" dirty="0"/>
              <a:t>Success Story in Asia Smart-Grids (</a:t>
            </a:r>
            <a:r>
              <a:rPr lang="en-US" sz="1600" dirty="0">
                <a:hlinkClick r:id="rId17"/>
              </a:rPr>
              <a:t>link</a:t>
            </a:r>
            <a:r>
              <a:rPr lang="en-US" sz="1600" dirty="0"/>
              <a:t>)</a:t>
            </a:r>
          </a:p>
          <a:p>
            <a:pPr marL="1200150" lvl="2" indent="-285750">
              <a:buFont typeface="Courier New" panose="02070309020205020404" pitchFamily="49" charset="0"/>
              <a:buChar char="o"/>
            </a:pPr>
            <a:endParaRPr lang="en-US" sz="1600" dirty="0"/>
          </a:p>
          <a:p>
            <a:endParaRPr lang="en-US" sz="1600" b="1" dirty="0"/>
          </a:p>
          <a:p>
            <a:pPr marL="380990" indent="-380990">
              <a:buFont typeface="Arial" panose="020B0604020202020204" pitchFamily="34" charset="0"/>
              <a:buChar char="•"/>
            </a:pPr>
            <a:r>
              <a:rPr lang="en-US" sz="1600" b="1" dirty="0">
                <a:solidFill>
                  <a:srgbClr val="C00000"/>
                </a:solidFill>
              </a:rPr>
              <a:t>CERN White Rabbit </a:t>
            </a:r>
            <a:r>
              <a:rPr lang="en-US" sz="1600" dirty="0"/>
              <a:t>co-developer (today’s High Accuracy IEEE1588:2019 stack)</a:t>
            </a:r>
          </a:p>
          <a:p>
            <a:pPr marL="1200150" lvl="2" indent="-285750">
              <a:buFont typeface="Courier New" panose="02070309020205020404" pitchFamily="49" charset="0"/>
              <a:buChar char="o"/>
            </a:pPr>
            <a:r>
              <a:rPr lang="en-US" sz="1600" dirty="0"/>
              <a:t>PTTI/ION 2011 very first introduction PDF paper (</a:t>
            </a:r>
            <a:r>
              <a:rPr lang="en-US" sz="1600" dirty="0">
                <a:hlinkClick r:id="rId4"/>
              </a:rPr>
              <a:t>link</a:t>
            </a:r>
            <a:r>
              <a:rPr lang="en-US" sz="1600" dirty="0"/>
              <a:t>) </a:t>
            </a:r>
          </a:p>
          <a:p>
            <a:pPr marL="1200150" lvl="2" indent="-285750">
              <a:buFont typeface="Courier New" panose="02070309020205020404" pitchFamily="49" charset="0"/>
              <a:buChar char="o"/>
            </a:pPr>
            <a:r>
              <a:rPr lang="en-US" sz="1600" dirty="0"/>
              <a:t>CERN original team list 2009-2014 (</a:t>
            </a:r>
            <a:r>
              <a:rPr lang="en-US" sz="1600" dirty="0">
                <a:hlinkClick r:id="rId9"/>
              </a:rPr>
              <a:t>link</a:t>
            </a:r>
            <a:r>
              <a:rPr lang="en-US" sz="1600" dirty="0"/>
              <a:t>)</a:t>
            </a:r>
            <a:endParaRPr lang="en-US" sz="800" dirty="0"/>
          </a:p>
        </p:txBody>
      </p:sp>
      <p:sp>
        <p:nvSpPr>
          <p:cNvPr id="25" name="Rectangle 24">
            <a:extLst>
              <a:ext uri="{FF2B5EF4-FFF2-40B4-BE49-F238E27FC236}">
                <a16:creationId xmlns:a16="http://schemas.microsoft.com/office/drawing/2014/main" id="{4E068F0E-0310-EE40-85B2-C3E3D7A78FFB}"/>
              </a:ext>
            </a:extLst>
          </p:cNvPr>
          <p:cNvSpPr/>
          <p:nvPr/>
        </p:nvSpPr>
        <p:spPr>
          <a:xfrm>
            <a:off x="7069157" y="5817421"/>
            <a:ext cx="1523174" cy="461665"/>
          </a:xfrm>
          <a:prstGeom prst="rect">
            <a:avLst/>
          </a:prstGeom>
        </p:spPr>
        <p:txBody>
          <a:bodyPr wrap="none">
            <a:spAutoFit/>
          </a:bodyPr>
          <a:lstStyle/>
          <a:p>
            <a:r>
              <a:rPr lang="en-US" sz="2400" dirty="0"/>
              <a:t>2009-2014</a:t>
            </a:r>
          </a:p>
        </p:txBody>
      </p:sp>
      <p:sp>
        <p:nvSpPr>
          <p:cNvPr id="26" name="Rectangle 25">
            <a:extLst>
              <a:ext uri="{FF2B5EF4-FFF2-40B4-BE49-F238E27FC236}">
                <a16:creationId xmlns:a16="http://schemas.microsoft.com/office/drawing/2014/main" id="{9FD57431-D689-5046-8F0E-7654318420DF}"/>
              </a:ext>
            </a:extLst>
          </p:cNvPr>
          <p:cNvSpPr/>
          <p:nvPr/>
        </p:nvSpPr>
        <p:spPr>
          <a:xfrm>
            <a:off x="7054402" y="4304737"/>
            <a:ext cx="1523174" cy="461665"/>
          </a:xfrm>
          <a:prstGeom prst="rect">
            <a:avLst/>
          </a:prstGeom>
        </p:spPr>
        <p:txBody>
          <a:bodyPr wrap="none">
            <a:spAutoFit/>
          </a:bodyPr>
          <a:lstStyle/>
          <a:p>
            <a:r>
              <a:rPr lang="en-US" sz="2400" dirty="0"/>
              <a:t>2015-2017</a:t>
            </a:r>
          </a:p>
        </p:txBody>
      </p:sp>
      <p:sp>
        <p:nvSpPr>
          <p:cNvPr id="27" name="Rectangle 26">
            <a:extLst>
              <a:ext uri="{FF2B5EF4-FFF2-40B4-BE49-F238E27FC236}">
                <a16:creationId xmlns:a16="http://schemas.microsoft.com/office/drawing/2014/main" id="{DE4F33B6-A138-584A-ABF3-E4801632EA09}"/>
              </a:ext>
            </a:extLst>
          </p:cNvPr>
          <p:cNvSpPr/>
          <p:nvPr/>
        </p:nvSpPr>
        <p:spPr>
          <a:xfrm>
            <a:off x="7074297" y="2379978"/>
            <a:ext cx="1523174" cy="461665"/>
          </a:xfrm>
          <a:prstGeom prst="rect">
            <a:avLst/>
          </a:prstGeom>
        </p:spPr>
        <p:txBody>
          <a:bodyPr wrap="none">
            <a:spAutoFit/>
          </a:bodyPr>
          <a:lstStyle/>
          <a:p>
            <a:r>
              <a:rPr lang="en-US" sz="2400" dirty="0"/>
              <a:t>2020-2021</a:t>
            </a:r>
          </a:p>
        </p:txBody>
      </p:sp>
      <p:sp>
        <p:nvSpPr>
          <p:cNvPr id="28" name="Rectangle 27">
            <a:extLst>
              <a:ext uri="{FF2B5EF4-FFF2-40B4-BE49-F238E27FC236}">
                <a16:creationId xmlns:a16="http://schemas.microsoft.com/office/drawing/2014/main" id="{1B825504-CC89-A842-BA9F-530DE2082788}"/>
              </a:ext>
            </a:extLst>
          </p:cNvPr>
          <p:cNvSpPr/>
          <p:nvPr/>
        </p:nvSpPr>
        <p:spPr>
          <a:xfrm>
            <a:off x="7069157" y="3662285"/>
            <a:ext cx="1523174" cy="461665"/>
          </a:xfrm>
          <a:prstGeom prst="rect">
            <a:avLst/>
          </a:prstGeom>
        </p:spPr>
        <p:txBody>
          <a:bodyPr wrap="none">
            <a:spAutoFit/>
          </a:bodyPr>
          <a:lstStyle/>
          <a:p>
            <a:r>
              <a:rPr lang="en-US" sz="2400" dirty="0"/>
              <a:t>2019-2021</a:t>
            </a:r>
          </a:p>
        </p:txBody>
      </p:sp>
      <p:sp>
        <p:nvSpPr>
          <p:cNvPr id="16" name="Title 10">
            <a:extLst>
              <a:ext uri="{FF2B5EF4-FFF2-40B4-BE49-F238E27FC236}">
                <a16:creationId xmlns:a16="http://schemas.microsoft.com/office/drawing/2014/main" id="{435A130C-B54A-3C4F-8E9E-34A892C18B3A}"/>
              </a:ext>
            </a:extLst>
          </p:cNvPr>
          <p:cNvSpPr txBox="1">
            <a:spLocks/>
          </p:cNvSpPr>
          <p:nvPr/>
        </p:nvSpPr>
        <p:spPr>
          <a:xfrm>
            <a:off x="8577576" y="989578"/>
            <a:ext cx="3374815" cy="4710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1800" kern="1200">
                <a:solidFill>
                  <a:srgbClr val="C12429"/>
                </a:solidFill>
                <a:latin typeface="+mj-lt"/>
                <a:ea typeface="+mj-ea"/>
                <a:cs typeface="+mj-cs"/>
              </a:defRPr>
            </a:lvl1pPr>
          </a:lstStyle>
          <a:p>
            <a:pPr algn="l"/>
            <a:r>
              <a:rPr lang="en-GB" sz="3600" b="1" dirty="0"/>
              <a:t>Our Contribution</a:t>
            </a:r>
          </a:p>
        </p:txBody>
      </p:sp>
    </p:spTree>
    <p:extLst>
      <p:ext uri="{BB962C8B-B14F-4D97-AF65-F5344CB8AC3E}">
        <p14:creationId xmlns:p14="http://schemas.microsoft.com/office/powerpoint/2010/main" val="298934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46">
            <a:extLst>
              <a:ext uri="{FF2B5EF4-FFF2-40B4-BE49-F238E27FC236}">
                <a16:creationId xmlns:a16="http://schemas.microsoft.com/office/drawing/2014/main" id="{3375A5F0-B714-E24B-90E1-6A13DE9F195F}"/>
              </a:ext>
            </a:extLst>
          </p:cNvPr>
          <p:cNvSpPr>
            <a:spLocks noChangeArrowheads="1"/>
          </p:cNvSpPr>
          <p:nvPr/>
        </p:nvSpPr>
        <p:spPr bwMode="auto">
          <a:xfrm>
            <a:off x="187975" y="3715372"/>
            <a:ext cx="7308667" cy="120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1pPr>
            <a:lvl2pPr marL="742950" indent="-28575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2pPr>
            <a:lvl3pPr marL="11430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3pPr>
            <a:lvl4pPr marL="16002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4pPr>
            <a:lvl5pPr marL="20574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5pPr>
            <a:lvl6pPr marL="25146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6pPr>
            <a:lvl7pPr marL="29718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7pPr>
            <a:lvl8pPr marL="34290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8pPr>
            <a:lvl9pPr marL="38862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9pPr>
          </a:lstStyle>
          <a:p>
            <a:pPr marL="285750" indent="-285750">
              <a:lnSpc>
                <a:spcPct val="150000"/>
              </a:lnSpc>
              <a:spcBef>
                <a:spcPts val="200"/>
              </a:spcBef>
              <a:buFont typeface="Arial" panose="020B0604020202020204" pitchFamily="34" charset="0"/>
              <a:buChar char="•"/>
            </a:pPr>
            <a:r>
              <a:rPr lang="en-US" altLang="en-US" sz="1600" b="1" dirty="0">
                <a:solidFill>
                  <a:srgbClr val="818188"/>
                </a:solidFill>
                <a:latin typeface="Tahoma" panose="020B0604030504040204" pitchFamily="34" charset="0"/>
                <a:cs typeface="Tahoma" panose="020B0604030504040204" pitchFamily="34" charset="0"/>
                <a:sym typeface="Tahoma" panose="020B0604030504040204" pitchFamily="34" charset="0"/>
              </a:rPr>
              <a:t>NTS-</a:t>
            </a:r>
            <a:r>
              <a:rPr lang="en-US" altLang="en-US" sz="1600" b="1" dirty="0" err="1">
                <a:solidFill>
                  <a:srgbClr val="818188"/>
                </a:solidFill>
                <a:latin typeface="Tahoma" panose="020B0604030504040204" pitchFamily="34" charset="0"/>
                <a:cs typeface="Tahoma" panose="020B0604030504040204" pitchFamily="34" charset="0"/>
                <a:sym typeface="Tahoma" panose="020B0604030504040204" pitchFamily="34" charset="0"/>
              </a:rPr>
              <a:t>pico</a:t>
            </a:r>
            <a:r>
              <a:rPr lang="en-US" altLang="en-US" sz="1600" b="1" dirty="0">
                <a:solidFill>
                  <a:srgbClr val="818188"/>
                </a:solidFill>
                <a:latin typeface="Tahoma" panose="020B0604030504040204" pitchFamily="34" charset="0"/>
                <a:cs typeface="Tahoma" panose="020B0604030504040204" pitchFamily="34" charset="0"/>
                <a:sym typeface="Tahoma" panose="020B0604030504040204" pitchFamily="34" charset="0"/>
              </a:rPr>
              <a:t>  </a:t>
            </a: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 the world smallest Time Server NTP PTP/IEEE1588 series</a:t>
            </a:r>
          </a:p>
          <a:p>
            <a:pPr marL="285750" indent="-285750">
              <a:lnSpc>
                <a:spcPct val="150000"/>
              </a:lnSpc>
              <a:spcBef>
                <a:spcPts val="200"/>
              </a:spcBef>
              <a:buFont typeface="Arial" panose="020B0604020202020204" pitchFamily="34" charset="0"/>
              <a:buChar char="•"/>
            </a:pPr>
            <a:r>
              <a:rPr lang="en-US" altLang="en-US" sz="1600" b="1" dirty="0">
                <a:solidFill>
                  <a:srgbClr val="818188"/>
                </a:solidFill>
                <a:latin typeface="Tahoma" panose="020B0604030504040204" pitchFamily="34" charset="0"/>
                <a:cs typeface="Tahoma" panose="020B0604030504040204" pitchFamily="34" charset="0"/>
                <a:sym typeface="Tahoma" panose="020B0604030504040204" pitchFamily="34" charset="0"/>
              </a:rPr>
              <a:t>NTS-5000</a:t>
            </a: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 the world most time trusted rack”19 NTP PTP/IEEE1588</a:t>
            </a:r>
          </a:p>
          <a:p>
            <a:pPr marL="285750" indent="-285750">
              <a:lnSpc>
                <a:spcPct val="150000"/>
              </a:lnSpc>
              <a:spcBef>
                <a:spcPts val="200"/>
              </a:spcBef>
              <a:buFont typeface="Arial" panose="020B0604020202020204" pitchFamily="34" charset="0"/>
              <a:buChar char="•"/>
            </a:pPr>
            <a:r>
              <a:rPr lang="en-US" altLang="en-US" sz="1600" b="1" dirty="0">
                <a:solidFill>
                  <a:srgbClr val="818188"/>
                </a:solidFill>
                <a:latin typeface="Tahoma" panose="020B0604030504040204" pitchFamily="34" charset="0"/>
                <a:cs typeface="Tahoma" panose="020B0604030504040204" pitchFamily="34" charset="0"/>
                <a:sym typeface="Tahoma" panose="020B0604030504040204" pitchFamily="34" charset="0"/>
              </a:rPr>
              <a:t>NTS-infrastructure </a:t>
            </a: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the autonomous operating corporation UTC time-scale</a:t>
            </a:r>
          </a:p>
        </p:txBody>
      </p:sp>
      <p:pic>
        <p:nvPicPr>
          <p:cNvPr id="6" name="Picture 5">
            <a:extLst>
              <a:ext uri="{FF2B5EF4-FFF2-40B4-BE49-F238E27FC236}">
                <a16:creationId xmlns:a16="http://schemas.microsoft.com/office/drawing/2014/main" id="{4BEB0EDE-DF9D-F145-A37A-A2C39687ECE0}"/>
              </a:ext>
            </a:extLst>
          </p:cNvPr>
          <p:cNvPicPr>
            <a:picLocks noChangeAspect="1"/>
          </p:cNvPicPr>
          <p:nvPr/>
        </p:nvPicPr>
        <p:blipFill>
          <a:blip r:embed="rId2"/>
          <a:stretch>
            <a:fillRect/>
          </a:stretch>
        </p:blipFill>
        <p:spPr>
          <a:xfrm>
            <a:off x="3492441" y="964984"/>
            <a:ext cx="3679881" cy="2257656"/>
          </a:xfrm>
          <a:prstGeom prst="rect">
            <a:avLst/>
          </a:prstGeom>
        </p:spPr>
      </p:pic>
      <p:pic>
        <p:nvPicPr>
          <p:cNvPr id="8" name="Picture 7">
            <a:extLst>
              <a:ext uri="{FF2B5EF4-FFF2-40B4-BE49-F238E27FC236}">
                <a16:creationId xmlns:a16="http://schemas.microsoft.com/office/drawing/2014/main" id="{3CC67265-6856-7547-9017-7F4F8958AFF6}"/>
              </a:ext>
            </a:extLst>
          </p:cNvPr>
          <p:cNvPicPr>
            <a:picLocks noChangeAspect="1"/>
          </p:cNvPicPr>
          <p:nvPr/>
        </p:nvPicPr>
        <p:blipFill>
          <a:blip r:embed="rId3"/>
          <a:stretch>
            <a:fillRect/>
          </a:stretch>
        </p:blipFill>
        <p:spPr>
          <a:xfrm>
            <a:off x="8558211" y="512271"/>
            <a:ext cx="3590925" cy="6383866"/>
          </a:xfrm>
          <a:prstGeom prst="rect">
            <a:avLst/>
          </a:prstGeom>
        </p:spPr>
      </p:pic>
      <p:pic>
        <p:nvPicPr>
          <p:cNvPr id="15" name="Picture 14">
            <a:extLst>
              <a:ext uri="{FF2B5EF4-FFF2-40B4-BE49-F238E27FC236}">
                <a16:creationId xmlns:a16="http://schemas.microsoft.com/office/drawing/2014/main" id="{B7CD72C5-5F7D-1142-BF5B-BC3AD91530AD}"/>
              </a:ext>
            </a:extLst>
          </p:cNvPr>
          <p:cNvPicPr>
            <a:picLocks noChangeAspect="1"/>
          </p:cNvPicPr>
          <p:nvPr/>
        </p:nvPicPr>
        <p:blipFill>
          <a:blip r:embed="rId4"/>
          <a:stretch>
            <a:fillRect/>
          </a:stretch>
        </p:blipFill>
        <p:spPr>
          <a:xfrm>
            <a:off x="7572375" y="491585"/>
            <a:ext cx="1854937" cy="6394991"/>
          </a:xfrm>
          <a:prstGeom prst="rect">
            <a:avLst/>
          </a:prstGeom>
        </p:spPr>
      </p:pic>
      <p:pic>
        <p:nvPicPr>
          <p:cNvPr id="12" name="Picture 11">
            <a:extLst>
              <a:ext uri="{FF2B5EF4-FFF2-40B4-BE49-F238E27FC236}">
                <a16:creationId xmlns:a16="http://schemas.microsoft.com/office/drawing/2014/main" id="{2B57DC0B-EA18-D54F-B2B5-3466E71F8EF5}"/>
              </a:ext>
            </a:extLst>
          </p:cNvPr>
          <p:cNvPicPr>
            <a:picLocks noChangeAspect="1"/>
          </p:cNvPicPr>
          <p:nvPr/>
        </p:nvPicPr>
        <p:blipFill>
          <a:blip r:embed="rId5"/>
          <a:stretch>
            <a:fillRect/>
          </a:stretch>
        </p:blipFill>
        <p:spPr>
          <a:xfrm>
            <a:off x="174408" y="838414"/>
            <a:ext cx="3110622" cy="2212770"/>
          </a:xfrm>
          <a:prstGeom prst="rect">
            <a:avLst/>
          </a:prstGeom>
        </p:spPr>
      </p:pic>
      <p:sp>
        <p:nvSpPr>
          <p:cNvPr id="21" name="Tytuł 7">
            <a:extLst>
              <a:ext uri="{FF2B5EF4-FFF2-40B4-BE49-F238E27FC236}">
                <a16:creationId xmlns:a16="http://schemas.microsoft.com/office/drawing/2014/main" id="{3E7F8DD4-4A46-0741-8372-FB20611CFB64}"/>
              </a:ext>
            </a:extLst>
          </p:cNvPr>
          <p:cNvSpPr txBox="1">
            <a:spLocks/>
          </p:cNvSpPr>
          <p:nvPr/>
        </p:nvSpPr>
        <p:spPr>
          <a:xfrm>
            <a:off x="2681286" y="3041313"/>
            <a:ext cx="2272738" cy="869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1800" kern="1200">
                <a:solidFill>
                  <a:srgbClr val="C12429"/>
                </a:solidFill>
                <a:latin typeface="+mj-lt"/>
                <a:ea typeface="+mj-ea"/>
                <a:cs typeface="+mj-cs"/>
              </a:defRPr>
            </a:lvl1pPr>
          </a:lstStyle>
          <a:p>
            <a:r>
              <a:rPr lang="en-GB" sz="3600" b="1" dirty="0"/>
              <a:t>Products</a:t>
            </a:r>
          </a:p>
        </p:txBody>
      </p:sp>
      <p:sp>
        <p:nvSpPr>
          <p:cNvPr id="22" name="Rectangle 46">
            <a:extLst>
              <a:ext uri="{FF2B5EF4-FFF2-40B4-BE49-F238E27FC236}">
                <a16:creationId xmlns:a16="http://schemas.microsoft.com/office/drawing/2014/main" id="{015F09F6-10FD-F441-8D82-9776DF3833E8}"/>
              </a:ext>
            </a:extLst>
          </p:cNvPr>
          <p:cNvSpPr>
            <a:spLocks noChangeArrowheads="1"/>
          </p:cNvSpPr>
          <p:nvPr/>
        </p:nvSpPr>
        <p:spPr bwMode="auto">
          <a:xfrm>
            <a:off x="2418386" y="4911351"/>
            <a:ext cx="3904467" cy="41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1pPr>
            <a:lvl2pPr marL="742950" indent="-28575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2pPr>
            <a:lvl3pPr marL="11430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3pPr>
            <a:lvl4pPr marL="16002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4pPr>
            <a:lvl5pPr marL="2057400" indent="-228600">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5pPr>
            <a:lvl6pPr marL="25146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6pPr>
            <a:lvl7pPr marL="29718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7pPr>
            <a:lvl8pPr marL="34290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8pPr>
            <a:lvl9pPr marL="3886200" indent="-228600" defTabSz="1828800" eaLnBrk="0" fontAlgn="base" hangingPunct="0">
              <a:spcBef>
                <a:spcPct val="0"/>
              </a:spcBef>
              <a:spcAft>
                <a:spcPct val="0"/>
              </a:spcAft>
              <a:defRPr sz="3600">
                <a:solidFill>
                  <a:srgbClr val="000000"/>
                </a:solidFill>
                <a:latin typeface="Arial" panose="020B0604020202020204" pitchFamily="34" charset="0"/>
                <a:cs typeface="Times New Roman" panose="02020603050405020304" pitchFamily="18" charset="0"/>
                <a:sym typeface="Arial" panose="020B0604020202020204" pitchFamily="34" charset="0"/>
              </a:defRPr>
            </a:lvl9pPr>
          </a:lstStyle>
          <a:p>
            <a:pPr>
              <a:lnSpc>
                <a:spcPct val="150000"/>
              </a:lnSpc>
              <a:spcBef>
                <a:spcPts val="200"/>
              </a:spcBef>
            </a:pPr>
            <a:r>
              <a:rPr lang="en-US" altLang="en-US" sz="1600" dirty="0">
                <a:solidFill>
                  <a:srgbClr val="818188"/>
                </a:solidFill>
                <a:latin typeface="Tahoma" panose="020B0604030504040204" pitchFamily="34" charset="0"/>
                <a:cs typeface="Tahoma" panose="020B0604030504040204" pitchFamily="34" charset="0"/>
                <a:sym typeface="Tahoma" panose="020B0604030504040204" pitchFamily="34" charset="0"/>
              </a:rPr>
              <a:t>NODE system for critical infrastructures:</a:t>
            </a:r>
          </a:p>
        </p:txBody>
      </p:sp>
      <p:grpSp>
        <p:nvGrpSpPr>
          <p:cNvPr id="2" name="Group 1">
            <a:extLst>
              <a:ext uri="{FF2B5EF4-FFF2-40B4-BE49-F238E27FC236}">
                <a16:creationId xmlns:a16="http://schemas.microsoft.com/office/drawing/2014/main" id="{03EBE696-A61D-D948-BD3B-351A305F13EC}"/>
              </a:ext>
            </a:extLst>
          </p:cNvPr>
          <p:cNvGrpSpPr/>
          <p:nvPr/>
        </p:nvGrpSpPr>
        <p:grpSpPr>
          <a:xfrm>
            <a:off x="1062167" y="5322810"/>
            <a:ext cx="5885447" cy="1449997"/>
            <a:chOff x="1286875" y="5380852"/>
            <a:chExt cx="5885447" cy="1449997"/>
          </a:xfrm>
        </p:grpSpPr>
        <p:sp>
          <p:nvSpPr>
            <p:cNvPr id="13" name="Rectangle 12">
              <a:extLst>
                <a:ext uri="{FF2B5EF4-FFF2-40B4-BE49-F238E27FC236}">
                  <a16:creationId xmlns:a16="http://schemas.microsoft.com/office/drawing/2014/main" id="{87D510D9-C67A-B841-80DB-DF2E5AE171C2}"/>
                </a:ext>
              </a:extLst>
            </p:cNvPr>
            <p:cNvSpPr/>
            <p:nvPr/>
          </p:nvSpPr>
          <p:spPr>
            <a:xfrm>
              <a:off x="1286875" y="5380852"/>
              <a:ext cx="2480168" cy="1418017"/>
            </a:xfrm>
            <a:prstGeom prst="rect">
              <a:avLst/>
            </a:prstGeom>
          </p:spPr>
          <p:txBody>
            <a:bodyPr wrap="square">
              <a:spAutoFit/>
            </a:bodyPr>
            <a:lstStyle/>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Telecom 5G</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Broadcasting</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Smart-grids</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Financial </a:t>
              </a:r>
            </a:p>
          </p:txBody>
        </p:sp>
        <p:sp>
          <p:nvSpPr>
            <p:cNvPr id="25" name="Rectangle 24">
              <a:extLst>
                <a:ext uri="{FF2B5EF4-FFF2-40B4-BE49-F238E27FC236}">
                  <a16:creationId xmlns:a16="http://schemas.microsoft.com/office/drawing/2014/main" id="{68F9B804-1960-614C-9708-06BE6A72577A}"/>
                </a:ext>
              </a:extLst>
            </p:cNvPr>
            <p:cNvSpPr/>
            <p:nvPr/>
          </p:nvSpPr>
          <p:spPr>
            <a:xfrm>
              <a:off x="3066080" y="5402185"/>
              <a:ext cx="2252850" cy="1418017"/>
            </a:xfrm>
            <a:prstGeom prst="rect">
              <a:avLst/>
            </a:prstGeom>
          </p:spPr>
          <p:txBody>
            <a:bodyPr wrap="square">
              <a:spAutoFit/>
            </a:bodyPr>
            <a:lstStyle/>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Traffic Control</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TSN/Industry 4.0</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Cypher &amp; Crypto</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ISO27001 Security</a:t>
              </a:r>
            </a:p>
          </p:txBody>
        </p:sp>
        <p:sp>
          <p:nvSpPr>
            <p:cNvPr id="27" name="Rectangle 26">
              <a:extLst>
                <a:ext uri="{FF2B5EF4-FFF2-40B4-BE49-F238E27FC236}">
                  <a16:creationId xmlns:a16="http://schemas.microsoft.com/office/drawing/2014/main" id="{DC2A1B6F-33E6-8446-AE72-62A1A7B623E1}"/>
                </a:ext>
              </a:extLst>
            </p:cNvPr>
            <p:cNvSpPr/>
            <p:nvPr/>
          </p:nvSpPr>
          <p:spPr>
            <a:xfrm>
              <a:off x="5134633" y="5412832"/>
              <a:ext cx="2037689" cy="1418017"/>
            </a:xfrm>
            <a:prstGeom prst="rect">
              <a:avLst/>
            </a:prstGeom>
          </p:spPr>
          <p:txBody>
            <a:bodyPr wrap="square">
              <a:spAutoFit/>
            </a:bodyPr>
            <a:lstStyle/>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Space &amp; Scientific</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Military</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Datacenters/Cloud</a:t>
              </a:r>
            </a:p>
            <a:p>
              <a:pPr marL="285750" indent="-285750">
                <a:lnSpc>
                  <a:spcPct val="150000"/>
                </a:lnSpc>
                <a:spcBef>
                  <a:spcPts val="200"/>
                </a:spcBef>
                <a:buFont typeface="Wingdings" pitchFamily="2" charset="2"/>
                <a:buChar char="Ø"/>
              </a:pPr>
              <a:r>
                <a:rPr lang="en-US" altLang="en-US" sz="1400" i="1" dirty="0">
                  <a:solidFill>
                    <a:srgbClr val="818188"/>
                  </a:solidFill>
                  <a:latin typeface="Tahoma" panose="020B0604030504040204" pitchFamily="34" charset="0"/>
                  <a:cs typeface="Tahoma" panose="020B0604030504040204" pitchFamily="34" charset="0"/>
                  <a:sym typeface="Tahoma" panose="020B0604030504040204" pitchFamily="34" charset="0"/>
                </a:rPr>
                <a:t>Autonomous cars</a:t>
              </a:r>
            </a:p>
          </p:txBody>
        </p:sp>
      </p:grpSp>
      <p:sp>
        <p:nvSpPr>
          <p:cNvPr id="14" name="Rectangle 13">
            <a:extLst>
              <a:ext uri="{FF2B5EF4-FFF2-40B4-BE49-F238E27FC236}">
                <a16:creationId xmlns:a16="http://schemas.microsoft.com/office/drawing/2014/main" id="{B0E6D947-611B-0348-A4DD-0D41C5E6E841}"/>
              </a:ext>
            </a:extLst>
          </p:cNvPr>
          <p:cNvSpPr/>
          <p:nvPr/>
        </p:nvSpPr>
        <p:spPr>
          <a:xfrm>
            <a:off x="165522" y="2587161"/>
            <a:ext cx="1109599" cy="371577"/>
          </a:xfrm>
          <a:prstGeom prst="rect">
            <a:avLst/>
          </a:prstGeom>
        </p:spPr>
        <p:txBody>
          <a:bodyPr wrap="none">
            <a:spAutoFit/>
          </a:bodyPr>
          <a:lstStyle/>
          <a:p>
            <a:pPr>
              <a:lnSpc>
                <a:spcPct val="150000"/>
              </a:lnSpc>
              <a:spcBef>
                <a:spcPts val="200"/>
              </a:spcBef>
            </a:pPr>
            <a:r>
              <a:rPr lang="en-US" altLang="en-US" sz="1400" b="1" dirty="0">
                <a:latin typeface="Tahoma" panose="020B0604030504040204" pitchFamily="34" charset="0"/>
                <a:cs typeface="Tahoma" panose="020B0604030504040204" pitchFamily="34" charset="0"/>
                <a:sym typeface="Tahoma" panose="020B0604030504040204" pitchFamily="34" charset="0"/>
              </a:rPr>
              <a:t>NTS-pico3</a:t>
            </a:r>
          </a:p>
        </p:txBody>
      </p:sp>
      <p:sp>
        <p:nvSpPr>
          <p:cNvPr id="28" name="Rectangle 27">
            <a:extLst>
              <a:ext uri="{FF2B5EF4-FFF2-40B4-BE49-F238E27FC236}">
                <a16:creationId xmlns:a16="http://schemas.microsoft.com/office/drawing/2014/main" id="{442C0EA0-E976-BA45-B36A-3606FEC254A5}"/>
              </a:ext>
            </a:extLst>
          </p:cNvPr>
          <p:cNvSpPr/>
          <p:nvPr/>
        </p:nvSpPr>
        <p:spPr>
          <a:xfrm>
            <a:off x="5603061" y="652625"/>
            <a:ext cx="2046493" cy="371577"/>
          </a:xfrm>
          <a:prstGeom prst="rect">
            <a:avLst/>
          </a:prstGeom>
        </p:spPr>
        <p:txBody>
          <a:bodyPr wrap="square">
            <a:spAutoFit/>
          </a:bodyPr>
          <a:lstStyle/>
          <a:p>
            <a:pPr>
              <a:lnSpc>
                <a:spcPct val="150000"/>
              </a:lnSpc>
              <a:spcBef>
                <a:spcPts val="200"/>
              </a:spcBef>
            </a:pPr>
            <a:r>
              <a:rPr lang="en-US" altLang="en-US" sz="1400" b="1" dirty="0">
                <a:latin typeface="Tahoma" panose="020B0604030504040204" pitchFamily="34" charset="0"/>
                <a:cs typeface="Tahoma" panose="020B0604030504040204" pitchFamily="34" charset="0"/>
                <a:sym typeface="Tahoma" panose="020B0604030504040204" pitchFamily="34" charset="0"/>
              </a:rPr>
              <a:t>NTS-5000 family</a:t>
            </a:r>
          </a:p>
        </p:txBody>
      </p:sp>
    </p:spTree>
    <p:extLst>
      <p:ext uri="{BB962C8B-B14F-4D97-AF65-F5344CB8AC3E}">
        <p14:creationId xmlns:p14="http://schemas.microsoft.com/office/powerpoint/2010/main" val="786468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dirty="0"/>
              <a:t>WELCOME</a:t>
            </a:r>
          </a:p>
        </p:txBody>
      </p:sp>
      <p:sp>
        <p:nvSpPr>
          <p:cNvPr id="6" name="Symbol zastępczy tekstu 5"/>
          <p:cNvSpPr>
            <a:spLocks noGrp="1"/>
          </p:cNvSpPr>
          <p:nvPr>
            <p:ph type="body" idx="1"/>
          </p:nvPr>
        </p:nvSpPr>
        <p:spPr/>
        <p:txBody>
          <a:bodyPr>
            <a:normAutofit fontScale="85000" lnSpcReduction="20000"/>
          </a:bodyPr>
          <a:lstStyle/>
          <a:p>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r>
              <a:rPr lang="pl-PL" dirty="0" err="1"/>
              <a:t>Nullam</a:t>
            </a:r>
            <a:r>
              <a:rPr lang="pl-PL" dirty="0"/>
              <a:t> </a:t>
            </a:r>
            <a:r>
              <a:rPr lang="pl-PL" dirty="0" err="1"/>
              <a:t>venenatis</a:t>
            </a:r>
            <a:r>
              <a:rPr lang="pl-PL" dirty="0"/>
              <a:t> </a:t>
            </a:r>
            <a:r>
              <a:rPr lang="pl-PL" dirty="0" err="1"/>
              <a:t>ipsum</a:t>
            </a:r>
            <a:r>
              <a:rPr lang="pl-PL" dirty="0"/>
              <a:t> vel </a:t>
            </a:r>
            <a:r>
              <a:rPr lang="pl-PL" dirty="0" err="1"/>
              <a:t>augue</a:t>
            </a:r>
            <a:r>
              <a:rPr lang="pl-PL" dirty="0"/>
              <a:t> </a:t>
            </a:r>
            <a:r>
              <a:rPr lang="pl-PL" dirty="0" err="1"/>
              <a:t>hendrerit</a:t>
            </a:r>
            <a:r>
              <a:rPr lang="pl-PL" dirty="0"/>
              <a:t> </a:t>
            </a:r>
            <a:r>
              <a:rPr lang="pl-PL" dirty="0" err="1"/>
              <a:t>volutpat</a:t>
            </a:r>
            <a:r>
              <a:rPr lang="pl-PL" dirty="0"/>
              <a:t>.</a:t>
            </a:r>
          </a:p>
        </p:txBody>
      </p:sp>
      <p:grpSp>
        <p:nvGrpSpPr>
          <p:cNvPr id="8" name="Grupa 9">
            <a:extLst>
              <a:ext uri="{FF2B5EF4-FFF2-40B4-BE49-F238E27FC236}">
                <a16:creationId xmlns:a16="http://schemas.microsoft.com/office/drawing/2014/main" id="{5186C701-925C-564A-AD0E-D34597B0F193}"/>
              </a:ext>
            </a:extLst>
          </p:cNvPr>
          <p:cNvGrpSpPr/>
          <p:nvPr/>
        </p:nvGrpSpPr>
        <p:grpSpPr>
          <a:xfrm>
            <a:off x="292983" y="4800350"/>
            <a:ext cx="491612" cy="462116"/>
            <a:chOff x="1012723" y="2246671"/>
            <a:chExt cx="491612" cy="462116"/>
          </a:xfrm>
        </p:grpSpPr>
        <p:sp>
          <p:nvSpPr>
            <p:cNvPr id="10" name="Elipsa 7">
              <a:extLst>
                <a:ext uri="{FF2B5EF4-FFF2-40B4-BE49-F238E27FC236}">
                  <a16:creationId xmlns:a16="http://schemas.microsoft.com/office/drawing/2014/main" id="{C6144237-4BCD-6B41-9BF0-939C26FC8527}"/>
                </a:ext>
              </a:extLst>
            </p:cNvPr>
            <p:cNvSpPr/>
            <p:nvPr/>
          </p:nvSpPr>
          <p:spPr>
            <a:xfrm>
              <a:off x="1022555" y="2246671"/>
              <a:ext cx="462116" cy="4621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8">
              <a:extLst>
                <a:ext uri="{FF2B5EF4-FFF2-40B4-BE49-F238E27FC236}">
                  <a16:creationId xmlns:a16="http://schemas.microsoft.com/office/drawing/2014/main" id="{E2C2C087-5B84-F347-BF63-D6354DEE4DC1}"/>
                </a:ext>
              </a:extLst>
            </p:cNvPr>
            <p:cNvSpPr txBox="1"/>
            <p:nvPr/>
          </p:nvSpPr>
          <p:spPr>
            <a:xfrm>
              <a:off x="1012723" y="2285999"/>
              <a:ext cx="491612" cy="400110"/>
            </a:xfrm>
            <a:prstGeom prst="rect">
              <a:avLst/>
            </a:prstGeom>
            <a:noFill/>
          </p:spPr>
          <p:txBody>
            <a:bodyPr wrap="square" rtlCol="0">
              <a:spAutoFit/>
            </a:bodyPr>
            <a:lstStyle/>
            <a:p>
              <a:pPr algn="ctr"/>
              <a:r>
                <a:rPr lang="pl-PL" sz="2000" b="1" dirty="0">
                  <a:solidFill>
                    <a:schemeClr val="bg1"/>
                  </a:solidFill>
                </a:rPr>
                <a:t>1</a:t>
              </a:r>
            </a:p>
          </p:txBody>
        </p:sp>
      </p:grpSp>
      <p:sp>
        <p:nvSpPr>
          <p:cNvPr id="12" name="pole tekstowe 13">
            <a:extLst>
              <a:ext uri="{FF2B5EF4-FFF2-40B4-BE49-F238E27FC236}">
                <a16:creationId xmlns:a16="http://schemas.microsoft.com/office/drawing/2014/main" id="{29AFFA63-971C-B74D-84B6-5E304E476995}"/>
              </a:ext>
            </a:extLst>
          </p:cNvPr>
          <p:cNvSpPr txBox="1"/>
          <p:nvPr/>
        </p:nvSpPr>
        <p:spPr>
          <a:xfrm>
            <a:off x="1015936" y="4749302"/>
            <a:ext cx="3451573" cy="594496"/>
          </a:xfrm>
          <a:prstGeom prst="rect">
            <a:avLst/>
          </a:prstGeom>
          <a:noFill/>
        </p:spPr>
        <p:txBody>
          <a:bodyPr wrap="square" rtlCol="0">
            <a:noAutofit/>
          </a:bodyPr>
          <a:lstStyle/>
          <a:p>
            <a:r>
              <a:rPr lang="pl-PL" sz="1600" b="1" dirty="0">
                <a:solidFill>
                  <a:srgbClr val="C00000"/>
                </a:solidFill>
              </a:rPr>
              <a:t>NTS-3000 </a:t>
            </a:r>
            <a:r>
              <a:rPr lang="pl-PL" sz="1600" dirty="0">
                <a:solidFill>
                  <a:srgbClr val="C00000"/>
                </a:solidFill>
              </a:rPr>
              <a:t>GNSS (1U) </a:t>
            </a:r>
            <a:r>
              <a:rPr lang="en-GB" sz="1000" dirty="0">
                <a:solidFill>
                  <a:schemeClr val="bg1">
                    <a:lumMod val="50000"/>
                  </a:schemeClr>
                </a:solidFill>
              </a:rPr>
              <a:t>(</a:t>
            </a:r>
            <a:r>
              <a:rPr lang="en-GB" sz="1000" dirty="0">
                <a:solidFill>
                  <a:schemeClr val="bg1">
                    <a:lumMod val="50000"/>
                  </a:schemeClr>
                </a:solidFill>
                <a:hlinkClick r:id="rId2"/>
              </a:rPr>
              <a:t>link</a:t>
            </a:r>
            <a:r>
              <a:rPr lang="en-GB" sz="1000" dirty="0">
                <a:solidFill>
                  <a:schemeClr val="bg1">
                    <a:lumMod val="50000"/>
                  </a:schemeClr>
                </a:solidFill>
              </a:rPr>
              <a:t>)</a:t>
            </a:r>
            <a:endParaRPr lang="en-GB" sz="1000" dirty="0">
              <a:solidFill>
                <a:srgbClr val="C00000"/>
              </a:solidFill>
            </a:endParaRPr>
          </a:p>
          <a:p>
            <a:pPr marL="171450" indent="-171450">
              <a:buFont typeface="Arial" panose="020B0604020202020204" pitchFamily="34" charset="0"/>
              <a:buChar char="•"/>
            </a:pPr>
            <a:r>
              <a:rPr lang="pl-PL" sz="1200" dirty="0">
                <a:solidFill>
                  <a:schemeClr val="bg1">
                    <a:lumMod val="50000"/>
                  </a:schemeClr>
                </a:solidFill>
              </a:rPr>
              <a:t>Simple NTP, PTP/IEEE1588 software time </a:t>
            </a:r>
            <a:r>
              <a:rPr lang="en-GB" sz="1200" dirty="0">
                <a:solidFill>
                  <a:schemeClr val="bg1">
                    <a:lumMod val="50000"/>
                  </a:schemeClr>
                </a:solidFill>
              </a:rPr>
              <a:t>stamps</a:t>
            </a:r>
          </a:p>
        </p:txBody>
      </p:sp>
      <p:grpSp>
        <p:nvGrpSpPr>
          <p:cNvPr id="14" name="Grupa 23">
            <a:extLst>
              <a:ext uri="{FF2B5EF4-FFF2-40B4-BE49-F238E27FC236}">
                <a16:creationId xmlns:a16="http://schemas.microsoft.com/office/drawing/2014/main" id="{BA5C09C4-A7BA-5747-B135-31B328E158FE}"/>
              </a:ext>
            </a:extLst>
          </p:cNvPr>
          <p:cNvGrpSpPr/>
          <p:nvPr/>
        </p:nvGrpSpPr>
        <p:grpSpPr>
          <a:xfrm>
            <a:off x="302815" y="5900053"/>
            <a:ext cx="491612" cy="462116"/>
            <a:chOff x="1012723" y="2246671"/>
            <a:chExt cx="491612" cy="462116"/>
          </a:xfrm>
        </p:grpSpPr>
        <p:sp>
          <p:nvSpPr>
            <p:cNvPr id="15" name="Elipsa 24">
              <a:extLst>
                <a:ext uri="{FF2B5EF4-FFF2-40B4-BE49-F238E27FC236}">
                  <a16:creationId xmlns:a16="http://schemas.microsoft.com/office/drawing/2014/main" id="{21F44177-4C55-3145-8F06-1088780319CB}"/>
                </a:ext>
              </a:extLst>
            </p:cNvPr>
            <p:cNvSpPr/>
            <p:nvPr/>
          </p:nvSpPr>
          <p:spPr>
            <a:xfrm>
              <a:off x="1022555" y="2246671"/>
              <a:ext cx="462116" cy="4621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ole tekstowe 25">
              <a:extLst>
                <a:ext uri="{FF2B5EF4-FFF2-40B4-BE49-F238E27FC236}">
                  <a16:creationId xmlns:a16="http://schemas.microsoft.com/office/drawing/2014/main" id="{36939FA5-42F0-7248-9E04-AFB2FF944B6B}"/>
                </a:ext>
              </a:extLst>
            </p:cNvPr>
            <p:cNvSpPr txBox="1"/>
            <p:nvPr/>
          </p:nvSpPr>
          <p:spPr>
            <a:xfrm>
              <a:off x="1012723" y="2285999"/>
              <a:ext cx="491612" cy="400110"/>
            </a:xfrm>
            <a:prstGeom prst="rect">
              <a:avLst/>
            </a:prstGeom>
            <a:noFill/>
          </p:spPr>
          <p:txBody>
            <a:bodyPr wrap="square" rtlCol="0">
              <a:spAutoFit/>
            </a:bodyPr>
            <a:lstStyle/>
            <a:p>
              <a:pPr algn="ctr"/>
              <a:r>
                <a:rPr lang="pl-PL" sz="2000" b="1" dirty="0">
                  <a:solidFill>
                    <a:schemeClr val="bg1"/>
                  </a:solidFill>
                </a:rPr>
                <a:t>2</a:t>
              </a:r>
            </a:p>
          </p:txBody>
        </p:sp>
      </p:grpSp>
      <p:sp>
        <p:nvSpPr>
          <p:cNvPr id="17" name="pole tekstowe 26">
            <a:extLst>
              <a:ext uri="{FF2B5EF4-FFF2-40B4-BE49-F238E27FC236}">
                <a16:creationId xmlns:a16="http://schemas.microsoft.com/office/drawing/2014/main" id="{35496101-8653-B04F-AEB1-3DC71C273A5D}"/>
              </a:ext>
            </a:extLst>
          </p:cNvPr>
          <p:cNvSpPr txBox="1"/>
          <p:nvPr/>
        </p:nvSpPr>
        <p:spPr>
          <a:xfrm>
            <a:off x="1027184" y="5621063"/>
            <a:ext cx="3918607" cy="1036746"/>
          </a:xfrm>
          <a:prstGeom prst="rect">
            <a:avLst/>
          </a:prstGeom>
          <a:noFill/>
        </p:spPr>
        <p:txBody>
          <a:bodyPr wrap="square" rtlCol="0">
            <a:noAutofit/>
          </a:bodyPr>
          <a:lstStyle/>
          <a:p>
            <a:r>
              <a:rPr lang="en-GB" sz="1600" b="1" dirty="0">
                <a:solidFill>
                  <a:srgbClr val="C00000"/>
                </a:solidFill>
              </a:rPr>
              <a:t>NTS-4000</a:t>
            </a:r>
            <a:r>
              <a:rPr lang="en-GB" sz="1600" dirty="0">
                <a:solidFill>
                  <a:srgbClr val="C00000"/>
                </a:solidFill>
              </a:rPr>
              <a:t> OCXO (1U) </a:t>
            </a:r>
            <a:r>
              <a:rPr lang="en-GB" sz="1000" dirty="0">
                <a:solidFill>
                  <a:schemeClr val="bg1">
                    <a:lumMod val="50000"/>
                  </a:schemeClr>
                </a:solidFill>
              </a:rPr>
              <a:t>(</a:t>
            </a:r>
            <a:r>
              <a:rPr lang="en-GB" sz="1000" dirty="0">
                <a:solidFill>
                  <a:schemeClr val="bg1">
                    <a:lumMod val="50000"/>
                  </a:schemeClr>
                </a:solidFill>
                <a:hlinkClick r:id="rId3"/>
              </a:rPr>
              <a:t>link</a:t>
            </a:r>
            <a:r>
              <a:rPr lang="en-GB" sz="1000" dirty="0">
                <a:solidFill>
                  <a:schemeClr val="bg1">
                    <a:lumMod val="50000"/>
                  </a:schemeClr>
                </a:solidFill>
              </a:rPr>
              <a:t>)</a:t>
            </a:r>
            <a:endParaRPr lang="en-GB" sz="1000" dirty="0">
              <a:solidFill>
                <a:srgbClr val="C00000"/>
              </a:solidFill>
            </a:endParaRPr>
          </a:p>
          <a:p>
            <a:pPr marL="171450" indent="-171450">
              <a:buFont typeface="Arial" panose="020B0604020202020204" pitchFamily="34" charset="0"/>
              <a:buChar char="•"/>
            </a:pPr>
            <a:r>
              <a:rPr lang="en-GB" sz="1200" dirty="0">
                <a:solidFill>
                  <a:schemeClr val="bg1">
                    <a:lumMod val="50000"/>
                  </a:schemeClr>
                </a:solidFill>
              </a:rPr>
              <a:t>All NTS-3000 features</a:t>
            </a:r>
          </a:p>
          <a:p>
            <a:pPr marL="171450" indent="-171450">
              <a:buFont typeface="Arial" panose="020B0604020202020204" pitchFamily="34" charset="0"/>
              <a:buChar char="•"/>
            </a:pPr>
            <a:r>
              <a:rPr lang="en-GB" sz="1200" dirty="0">
                <a:solidFill>
                  <a:schemeClr val="bg1">
                    <a:lumMod val="50000"/>
                  </a:schemeClr>
                </a:solidFill>
              </a:rPr>
              <a:t>2x PTP/IEEE1588</a:t>
            </a:r>
            <a:r>
              <a:rPr lang="en-GB" sz="1200" baseline="30000" dirty="0">
                <a:solidFill>
                  <a:schemeClr val="bg1">
                    <a:lumMod val="50000"/>
                  </a:schemeClr>
                </a:solidFill>
              </a:rPr>
              <a:t>*</a:t>
            </a:r>
            <a:r>
              <a:rPr lang="en-GB" sz="1200" dirty="0">
                <a:solidFill>
                  <a:schemeClr val="bg1">
                    <a:lumMod val="50000"/>
                  </a:schemeClr>
                </a:solidFill>
              </a:rPr>
              <a:t> with hardware time-stamps &amp; profiles</a:t>
            </a:r>
          </a:p>
          <a:p>
            <a:pPr marL="171450" indent="-171450">
              <a:buFont typeface="Arial" panose="020B0604020202020204" pitchFamily="34" charset="0"/>
              <a:buChar char="•"/>
            </a:pPr>
            <a:r>
              <a:rPr lang="en-GB" sz="1200" dirty="0">
                <a:solidFill>
                  <a:schemeClr val="bg1">
                    <a:lumMod val="50000"/>
                  </a:schemeClr>
                </a:solidFill>
              </a:rPr>
              <a:t>HQ-OCXO holdover oscillator, IRIG-B, 1PPS, 10MHz </a:t>
            </a:r>
          </a:p>
          <a:p>
            <a:pPr marL="171450" indent="-171450">
              <a:buFont typeface="Arial" panose="020B0604020202020204" pitchFamily="34" charset="0"/>
              <a:buChar char="•"/>
            </a:pPr>
            <a:r>
              <a:rPr lang="en-GB" sz="1200" dirty="0">
                <a:solidFill>
                  <a:schemeClr val="bg1">
                    <a:lumMod val="50000"/>
                  </a:schemeClr>
                </a:solidFill>
              </a:rPr>
              <a:t>Redundant 2x Power Supply</a:t>
            </a:r>
          </a:p>
        </p:txBody>
      </p:sp>
      <p:grpSp>
        <p:nvGrpSpPr>
          <p:cNvPr id="19" name="Grupa 31">
            <a:extLst>
              <a:ext uri="{FF2B5EF4-FFF2-40B4-BE49-F238E27FC236}">
                <a16:creationId xmlns:a16="http://schemas.microsoft.com/office/drawing/2014/main" id="{020738A9-B5BE-D745-931C-1DFDCF0B6527}"/>
              </a:ext>
            </a:extLst>
          </p:cNvPr>
          <p:cNvGrpSpPr/>
          <p:nvPr/>
        </p:nvGrpSpPr>
        <p:grpSpPr>
          <a:xfrm>
            <a:off x="6061712" y="4807167"/>
            <a:ext cx="491612" cy="462116"/>
            <a:chOff x="1012723" y="2246671"/>
            <a:chExt cx="491612" cy="462116"/>
          </a:xfrm>
        </p:grpSpPr>
        <p:sp>
          <p:nvSpPr>
            <p:cNvPr id="20" name="Elipsa 32">
              <a:extLst>
                <a:ext uri="{FF2B5EF4-FFF2-40B4-BE49-F238E27FC236}">
                  <a16:creationId xmlns:a16="http://schemas.microsoft.com/office/drawing/2014/main" id="{D90E50A2-6CA4-DD41-B00C-C2213D95D229}"/>
                </a:ext>
              </a:extLst>
            </p:cNvPr>
            <p:cNvSpPr/>
            <p:nvPr/>
          </p:nvSpPr>
          <p:spPr>
            <a:xfrm>
              <a:off x="1022555" y="2246671"/>
              <a:ext cx="462116" cy="4621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pole tekstowe 33">
              <a:extLst>
                <a:ext uri="{FF2B5EF4-FFF2-40B4-BE49-F238E27FC236}">
                  <a16:creationId xmlns:a16="http://schemas.microsoft.com/office/drawing/2014/main" id="{5173D27F-9F88-C549-9ABD-E72B07276839}"/>
                </a:ext>
              </a:extLst>
            </p:cNvPr>
            <p:cNvSpPr txBox="1"/>
            <p:nvPr/>
          </p:nvSpPr>
          <p:spPr>
            <a:xfrm>
              <a:off x="1012723" y="2285999"/>
              <a:ext cx="491612" cy="400110"/>
            </a:xfrm>
            <a:prstGeom prst="rect">
              <a:avLst/>
            </a:prstGeom>
            <a:noFill/>
          </p:spPr>
          <p:txBody>
            <a:bodyPr wrap="square" rtlCol="0">
              <a:spAutoFit/>
            </a:bodyPr>
            <a:lstStyle/>
            <a:p>
              <a:pPr algn="ctr"/>
              <a:r>
                <a:rPr lang="pl-PL" sz="2000" b="1" dirty="0">
                  <a:solidFill>
                    <a:schemeClr val="bg1"/>
                  </a:solidFill>
                </a:rPr>
                <a:t>3</a:t>
              </a:r>
            </a:p>
          </p:txBody>
        </p:sp>
      </p:grpSp>
      <p:grpSp>
        <p:nvGrpSpPr>
          <p:cNvPr id="24" name="Grupa 36">
            <a:extLst>
              <a:ext uri="{FF2B5EF4-FFF2-40B4-BE49-F238E27FC236}">
                <a16:creationId xmlns:a16="http://schemas.microsoft.com/office/drawing/2014/main" id="{7DACB297-3468-4D4C-AA19-2B43658F9A78}"/>
              </a:ext>
            </a:extLst>
          </p:cNvPr>
          <p:cNvGrpSpPr/>
          <p:nvPr/>
        </p:nvGrpSpPr>
        <p:grpSpPr>
          <a:xfrm>
            <a:off x="6071544" y="5989592"/>
            <a:ext cx="491612" cy="462116"/>
            <a:chOff x="1012723" y="2246671"/>
            <a:chExt cx="491612" cy="462116"/>
          </a:xfrm>
        </p:grpSpPr>
        <p:sp>
          <p:nvSpPr>
            <p:cNvPr id="25" name="Elipsa 37">
              <a:extLst>
                <a:ext uri="{FF2B5EF4-FFF2-40B4-BE49-F238E27FC236}">
                  <a16:creationId xmlns:a16="http://schemas.microsoft.com/office/drawing/2014/main" id="{5DE9CCC7-84E3-034F-B862-E1711FF56C8C}"/>
                </a:ext>
              </a:extLst>
            </p:cNvPr>
            <p:cNvSpPr/>
            <p:nvPr/>
          </p:nvSpPr>
          <p:spPr>
            <a:xfrm>
              <a:off x="1022555" y="2246671"/>
              <a:ext cx="462116" cy="4621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38">
              <a:extLst>
                <a:ext uri="{FF2B5EF4-FFF2-40B4-BE49-F238E27FC236}">
                  <a16:creationId xmlns:a16="http://schemas.microsoft.com/office/drawing/2014/main" id="{3AF105EC-030D-4F43-8588-463D2B7074E2}"/>
                </a:ext>
              </a:extLst>
            </p:cNvPr>
            <p:cNvSpPr txBox="1"/>
            <p:nvPr/>
          </p:nvSpPr>
          <p:spPr>
            <a:xfrm>
              <a:off x="1012723" y="2285999"/>
              <a:ext cx="491612" cy="400110"/>
            </a:xfrm>
            <a:prstGeom prst="rect">
              <a:avLst/>
            </a:prstGeom>
            <a:noFill/>
          </p:spPr>
          <p:txBody>
            <a:bodyPr wrap="square" rtlCol="0">
              <a:spAutoFit/>
            </a:bodyPr>
            <a:lstStyle/>
            <a:p>
              <a:pPr algn="ctr"/>
              <a:r>
                <a:rPr lang="pl-PL" sz="2000" b="1" dirty="0">
                  <a:solidFill>
                    <a:schemeClr val="bg1"/>
                  </a:solidFill>
                </a:rPr>
                <a:t>4</a:t>
              </a:r>
            </a:p>
          </p:txBody>
        </p:sp>
      </p:grpSp>
      <p:sp>
        <p:nvSpPr>
          <p:cNvPr id="29" name="pole tekstowe 13">
            <a:extLst>
              <a:ext uri="{FF2B5EF4-FFF2-40B4-BE49-F238E27FC236}">
                <a16:creationId xmlns:a16="http://schemas.microsoft.com/office/drawing/2014/main" id="{0A57D75D-E4AE-8746-A2E7-937713A54881}"/>
              </a:ext>
            </a:extLst>
          </p:cNvPr>
          <p:cNvSpPr txBox="1"/>
          <p:nvPr/>
        </p:nvSpPr>
        <p:spPr>
          <a:xfrm>
            <a:off x="6662396" y="5006680"/>
            <a:ext cx="5509940" cy="1020904"/>
          </a:xfrm>
          <a:prstGeom prst="rect">
            <a:avLst/>
          </a:prstGeom>
          <a:noFill/>
        </p:spPr>
        <p:txBody>
          <a:bodyPr wrap="square" rtlCol="0">
            <a:noAutofit/>
          </a:bodyPr>
          <a:lstStyle/>
          <a:p>
            <a:pPr marL="171450" indent="-171450">
              <a:buFont typeface="Arial" panose="020B0604020202020204" pitchFamily="34" charset="0"/>
              <a:buChar char="•"/>
            </a:pPr>
            <a:r>
              <a:rPr lang="en-GB" sz="1200" dirty="0">
                <a:solidFill>
                  <a:schemeClr val="bg1">
                    <a:lumMod val="50000"/>
                  </a:schemeClr>
                </a:solidFill>
              </a:rPr>
              <a:t>NTS-4000 &amp; NTS-3000 functions, plus extra</a:t>
            </a:r>
          </a:p>
          <a:p>
            <a:pPr marL="171450" indent="-171450">
              <a:buFont typeface="Arial" panose="020B0604020202020204" pitchFamily="34" charset="0"/>
              <a:buChar char="•"/>
            </a:pPr>
            <a:r>
              <a:rPr lang="en-GB" sz="1200" dirty="0">
                <a:solidFill>
                  <a:schemeClr val="bg1">
                    <a:lumMod val="50000"/>
                  </a:schemeClr>
                </a:solidFill>
              </a:rPr>
              <a:t>10x LAN</a:t>
            </a:r>
            <a:r>
              <a:rPr lang="pl-PL" sz="1200" dirty="0">
                <a:solidFill>
                  <a:schemeClr val="bg1">
                    <a:lumMod val="50000"/>
                  </a:schemeClr>
                </a:solidFill>
              </a:rPr>
              <a:t> (1GE) w/</a:t>
            </a:r>
            <a:r>
              <a:rPr lang="en-GB" sz="1200" dirty="0">
                <a:solidFill>
                  <a:schemeClr val="bg1">
                    <a:lumMod val="50000"/>
                  </a:schemeClr>
                </a:solidFill>
              </a:rPr>
              <a:t> NTP, PTP/IEEE1588 hardware nanosecond stamps &amp; profiles</a:t>
            </a:r>
          </a:p>
          <a:p>
            <a:pPr marL="171450" indent="-171450">
              <a:buFont typeface="Arial" panose="020B0604020202020204" pitchFamily="34" charset="0"/>
              <a:buChar char="•"/>
            </a:pPr>
            <a:r>
              <a:rPr lang="en-GB" sz="1200" dirty="0">
                <a:solidFill>
                  <a:schemeClr val="bg1">
                    <a:lumMod val="50000"/>
                  </a:schemeClr>
                </a:solidFill>
              </a:rPr>
              <a:t>Quantum Rubidium Oscillator for long-term </a:t>
            </a:r>
            <a:r>
              <a:rPr lang="pl-PL" sz="1200" dirty="0">
                <a:solidFill>
                  <a:schemeClr val="bg1">
                    <a:lumMod val="50000"/>
                  </a:schemeClr>
                </a:solidFill>
              </a:rPr>
              <a:t>GPS-less </a:t>
            </a:r>
            <a:r>
              <a:rPr lang="en-GB" sz="1200" dirty="0">
                <a:solidFill>
                  <a:schemeClr val="bg1">
                    <a:lumMod val="50000"/>
                  </a:schemeClr>
                </a:solidFill>
              </a:rPr>
              <a:t>holdover operation</a:t>
            </a:r>
          </a:p>
          <a:p>
            <a:pPr marL="171450" indent="-171450">
              <a:buFont typeface="Arial" panose="020B0604020202020204" pitchFamily="34" charset="0"/>
              <a:buChar char="•"/>
            </a:pPr>
            <a:r>
              <a:rPr lang="en-GB" sz="1200" dirty="0">
                <a:solidFill>
                  <a:schemeClr val="bg1">
                    <a:lumMod val="50000"/>
                  </a:schemeClr>
                </a:solidFill>
              </a:rPr>
              <a:t>Top cyber-security with physical isolation between LAN</a:t>
            </a:r>
            <a:r>
              <a:rPr lang="pl-PL" sz="1200" dirty="0">
                <a:solidFill>
                  <a:schemeClr val="bg1">
                    <a:lumMod val="50000"/>
                  </a:schemeClr>
                </a:solidFill>
              </a:rPr>
              <a:t>s (</a:t>
            </a:r>
            <a:r>
              <a:rPr lang="en-GB" sz="1200" dirty="0">
                <a:solidFill>
                  <a:schemeClr val="bg1">
                    <a:lumMod val="50000"/>
                  </a:schemeClr>
                </a:solidFill>
              </a:rPr>
              <a:t>private </a:t>
            </a:r>
            <a:r>
              <a:rPr lang="pl-PL" sz="1200" dirty="0">
                <a:solidFill>
                  <a:schemeClr val="bg1">
                    <a:lumMod val="50000"/>
                  </a:schemeClr>
                </a:solidFill>
              </a:rPr>
              <a:t>PTP IP </a:t>
            </a:r>
            <a:r>
              <a:rPr lang="en-GB" sz="1200" dirty="0">
                <a:solidFill>
                  <a:schemeClr val="bg1">
                    <a:lumMod val="50000"/>
                  </a:schemeClr>
                </a:solidFill>
              </a:rPr>
              <a:t>stack/LAN</a:t>
            </a:r>
            <a:r>
              <a:rPr lang="pl-PL" sz="1200" dirty="0">
                <a:solidFill>
                  <a:schemeClr val="bg1">
                    <a:lumMod val="50000"/>
                  </a:schemeClr>
                </a:solidFill>
              </a:rPr>
              <a:t>)</a:t>
            </a:r>
            <a:endParaRPr lang="en-GB" sz="1200" dirty="0">
              <a:solidFill>
                <a:schemeClr val="bg1">
                  <a:lumMod val="50000"/>
                </a:schemeClr>
              </a:solidFill>
            </a:endParaRPr>
          </a:p>
        </p:txBody>
      </p:sp>
      <p:sp>
        <p:nvSpPr>
          <p:cNvPr id="30" name="pole tekstowe 26">
            <a:extLst>
              <a:ext uri="{FF2B5EF4-FFF2-40B4-BE49-F238E27FC236}">
                <a16:creationId xmlns:a16="http://schemas.microsoft.com/office/drawing/2014/main" id="{5C642C7C-13C6-9E49-A555-8D026076879C}"/>
              </a:ext>
            </a:extLst>
          </p:cNvPr>
          <p:cNvSpPr txBox="1"/>
          <p:nvPr/>
        </p:nvSpPr>
        <p:spPr>
          <a:xfrm>
            <a:off x="6653246" y="5821254"/>
            <a:ext cx="3918607" cy="1020904"/>
          </a:xfrm>
          <a:prstGeom prst="rect">
            <a:avLst/>
          </a:prstGeom>
          <a:noFill/>
        </p:spPr>
        <p:txBody>
          <a:bodyPr wrap="square" rtlCol="0">
            <a:noAutofit/>
          </a:bodyPr>
          <a:lstStyle/>
          <a:p>
            <a:r>
              <a:rPr lang="en-GB" sz="1600" b="1" dirty="0">
                <a:solidFill>
                  <a:srgbClr val="C00000"/>
                </a:solidFill>
              </a:rPr>
              <a:t>NTS-pico3 </a:t>
            </a:r>
            <a:r>
              <a:rPr lang="en-GB" sz="1600" dirty="0">
                <a:solidFill>
                  <a:srgbClr val="C00000"/>
                </a:solidFill>
              </a:rPr>
              <a:t>Ultra Miniature Time Servers</a:t>
            </a:r>
          </a:p>
          <a:p>
            <a:pPr marL="171450" indent="-171450">
              <a:buFont typeface="Arial" panose="020B0604020202020204" pitchFamily="34" charset="0"/>
              <a:buChar char="•"/>
            </a:pPr>
            <a:r>
              <a:rPr lang="en-GB" sz="1200" dirty="0">
                <a:solidFill>
                  <a:schemeClr val="bg1">
                    <a:lumMod val="50000"/>
                  </a:schemeClr>
                </a:solidFill>
              </a:rPr>
              <a:t>1x LAN, NTP, PTP/IEEE1588 software stamps</a:t>
            </a:r>
          </a:p>
          <a:p>
            <a:pPr marL="171450" indent="-171450">
              <a:buFont typeface="Arial" panose="020B0604020202020204" pitchFamily="34" charset="0"/>
              <a:buChar char="•"/>
            </a:pPr>
            <a:r>
              <a:rPr lang="en-GB" sz="1200" dirty="0">
                <a:solidFill>
                  <a:schemeClr val="bg1">
                    <a:lumMod val="50000"/>
                  </a:schemeClr>
                </a:solidFill>
              </a:rPr>
              <a:t>Low-cost. Dedicated for industrial mass market use</a:t>
            </a:r>
          </a:p>
          <a:p>
            <a:pPr marL="171450" indent="-171450">
              <a:buFont typeface="Arial" panose="020B0604020202020204" pitchFamily="34" charset="0"/>
              <a:buChar char="•"/>
            </a:pPr>
            <a:r>
              <a:rPr lang="en-GB" sz="1200" dirty="0">
                <a:solidFill>
                  <a:schemeClr val="bg1">
                    <a:lumMod val="50000"/>
                  </a:schemeClr>
                </a:solidFill>
              </a:rPr>
              <a:t>All-in-one antenna White Rabbit version</a:t>
            </a:r>
          </a:p>
          <a:p>
            <a:pPr marL="171450" indent="-171450">
              <a:buFont typeface="Arial" panose="020B0604020202020204" pitchFamily="34" charset="0"/>
              <a:buChar char="•"/>
            </a:pPr>
            <a:r>
              <a:rPr lang="en-GB" sz="1200" dirty="0">
                <a:solidFill>
                  <a:schemeClr val="bg1">
                    <a:lumMod val="50000"/>
                  </a:schemeClr>
                </a:solidFill>
              </a:rPr>
              <a:t> Low cost SLAVE with CLK retrieving from network</a:t>
            </a:r>
          </a:p>
        </p:txBody>
      </p:sp>
      <p:pic>
        <p:nvPicPr>
          <p:cNvPr id="31" name="Picture 30">
            <a:hlinkClick r:id="rId4"/>
            <a:extLst>
              <a:ext uri="{FF2B5EF4-FFF2-40B4-BE49-F238E27FC236}">
                <a16:creationId xmlns:a16="http://schemas.microsoft.com/office/drawing/2014/main" id="{C541C22D-666C-AB42-8777-E17B945FAC73}"/>
              </a:ext>
            </a:extLst>
          </p:cNvPr>
          <p:cNvPicPr>
            <a:picLocks noChangeAspect="1"/>
          </p:cNvPicPr>
          <p:nvPr/>
        </p:nvPicPr>
        <p:blipFill>
          <a:blip r:embed="rId5"/>
          <a:stretch>
            <a:fillRect/>
          </a:stretch>
        </p:blipFill>
        <p:spPr>
          <a:xfrm>
            <a:off x="10211528" y="5900053"/>
            <a:ext cx="913363" cy="735621"/>
          </a:xfrm>
          <a:prstGeom prst="rect">
            <a:avLst/>
          </a:prstGeom>
        </p:spPr>
      </p:pic>
      <p:sp>
        <p:nvSpPr>
          <p:cNvPr id="23" name="Title 10">
            <a:extLst>
              <a:ext uri="{FF2B5EF4-FFF2-40B4-BE49-F238E27FC236}">
                <a16:creationId xmlns:a16="http://schemas.microsoft.com/office/drawing/2014/main" id="{6B207F28-BB14-4741-8C9F-66281EF8E1EE}"/>
              </a:ext>
            </a:extLst>
          </p:cNvPr>
          <p:cNvSpPr txBox="1">
            <a:spLocks/>
          </p:cNvSpPr>
          <p:nvPr/>
        </p:nvSpPr>
        <p:spPr>
          <a:xfrm>
            <a:off x="8864764" y="956357"/>
            <a:ext cx="3327236" cy="4710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0" kern="1200" cap="none">
                <a:solidFill>
                  <a:srgbClr val="2D2E3F"/>
                </a:solidFill>
                <a:latin typeface="Calibri Light" panose="020F0302020204030204" pitchFamily="34" charset="0"/>
                <a:ea typeface="+mj-ea"/>
                <a:cs typeface="+mj-cs"/>
              </a:defRPr>
            </a:lvl1pPr>
          </a:lstStyle>
          <a:p>
            <a:r>
              <a:rPr lang="pl-PL" sz="3600" dirty="0">
                <a:solidFill>
                  <a:schemeClr val="bg1"/>
                </a:solidFill>
              </a:rPr>
              <a:t>Product Portfolio</a:t>
            </a:r>
            <a:endParaRPr lang="en-GB" sz="3600" dirty="0">
              <a:solidFill>
                <a:schemeClr val="bg1"/>
              </a:solidFill>
            </a:endParaRPr>
          </a:p>
        </p:txBody>
      </p:sp>
      <p:pic>
        <p:nvPicPr>
          <p:cNvPr id="3" name="Picture 2">
            <a:extLst>
              <a:ext uri="{FF2B5EF4-FFF2-40B4-BE49-F238E27FC236}">
                <a16:creationId xmlns:a16="http://schemas.microsoft.com/office/drawing/2014/main" id="{AF074D26-2EF3-F842-AF34-5C5C865479E2}"/>
              </a:ext>
            </a:extLst>
          </p:cNvPr>
          <p:cNvPicPr>
            <a:picLocks noChangeAspect="1"/>
          </p:cNvPicPr>
          <p:nvPr/>
        </p:nvPicPr>
        <p:blipFill>
          <a:blip r:embed="rId6"/>
          <a:stretch>
            <a:fillRect/>
          </a:stretch>
        </p:blipFill>
        <p:spPr>
          <a:xfrm>
            <a:off x="-4511" y="931373"/>
            <a:ext cx="12196245" cy="3585696"/>
          </a:xfrm>
          <a:prstGeom prst="rect">
            <a:avLst/>
          </a:prstGeom>
        </p:spPr>
      </p:pic>
      <p:pic>
        <p:nvPicPr>
          <p:cNvPr id="27" name="Obraz 5">
            <a:hlinkClick r:id="rId2"/>
            <a:extLst>
              <a:ext uri="{FF2B5EF4-FFF2-40B4-BE49-F238E27FC236}">
                <a16:creationId xmlns:a16="http://schemas.microsoft.com/office/drawing/2014/main" id="{DE9CD6F6-5C5C-7F4B-AEF8-AA94D05B6FE3}"/>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1000"/>
                    </a14:imgEffect>
                  </a14:imgLayer>
                </a14:imgProps>
              </a:ext>
              <a:ext uri="{28A0092B-C50C-407E-A947-70E740481C1C}">
                <a14:useLocalDpi xmlns:a14="http://schemas.microsoft.com/office/drawing/2010/main" val="0"/>
              </a:ext>
            </a:extLst>
          </a:blip>
          <a:stretch>
            <a:fillRect/>
          </a:stretch>
        </p:blipFill>
        <p:spPr>
          <a:xfrm>
            <a:off x="3485873" y="4638556"/>
            <a:ext cx="2230008" cy="570005"/>
          </a:xfrm>
          <a:prstGeom prst="rect">
            <a:avLst/>
          </a:prstGeom>
        </p:spPr>
      </p:pic>
      <p:pic>
        <p:nvPicPr>
          <p:cNvPr id="28" name="Obraz 5">
            <a:hlinkClick r:id="rId3"/>
            <a:extLst>
              <a:ext uri="{FF2B5EF4-FFF2-40B4-BE49-F238E27FC236}">
                <a16:creationId xmlns:a16="http://schemas.microsoft.com/office/drawing/2014/main" id="{1CC27757-A160-CD42-9346-0949BF2D2EE8}"/>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1000"/>
                    </a14:imgEffect>
                  </a14:imgLayer>
                </a14:imgProps>
              </a:ext>
              <a:ext uri="{28A0092B-C50C-407E-A947-70E740481C1C}">
                <a14:useLocalDpi xmlns:a14="http://schemas.microsoft.com/office/drawing/2010/main" val="0"/>
              </a:ext>
            </a:extLst>
          </a:blip>
          <a:stretch>
            <a:fillRect/>
          </a:stretch>
        </p:blipFill>
        <p:spPr>
          <a:xfrm>
            <a:off x="3539634" y="5641624"/>
            <a:ext cx="2230008" cy="570005"/>
          </a:xfrm>
          <a:prstGeom prst="rect">
            <a:avLst/>
          </a:prstGeom>
        </p:spPr>
      </p:pic>
      <p:pic>
        <p:nvPicPr>
          <p:cNvPr id="4" name="Picture 3">
            <a:hlinkClick r:id="rId9"/>
            <a:extLst>
              <a:ext uri="{FF2B5EF4-FFF2-40B4-BE49-F238E27FC236}">
                <a16:creationId xmlns:a16="http://schemas.microsoft.com/office/drawing/2014/main" id="{EC982114-2D49-0042-A1ED-6C0254C7ABBB}"/>
              </a:ext>
            </a:extLst>
          </p:cNvPr>
          <p:cNvPicPr>
            <a:picLocks noChangeAspect="1"/>
          </p:cNvPicPr>
          <p:nvPr/>
        </p:nvPicPr>
        <p:blipFill>
          <a:blip r:embed="rId10"/>
          <a:stretch>
            <a:fillRect/>
          </a:stretch>
        </p:blipFill>
        <p:spPr>
          <a:xfrm>
            <a:off x="9886154" y="4628209"/>
            <a:ext cx="2263866" cy="521628"/>
          </a:xfrm>
          <a:prstGeom prst="rect">
            <a:avLst/>
          </a:prstGeom>
        </p:spPr>
      </p:pic>
      <p:sp>
        <p:nvSpPr>
          <p:cNvPr id="2" name="Rectangle 1">
            <a:extLst>
              <a:ext uri="{FF2B5EF4-FFF2-40B4-BE49-F238E27FC236}">
                <a16:creationId xmlns:a16="http://schemas.microsoft.com/office/drawing/2014/main" id="{BCB071A6-608A-C245-8F4D-3B78CCAB893D}"/>
              </a:ext>
            </a:extLst>
          </p:cNvPr>
          <p:cNvSpPr/>
          <p:nvPr/>
        </p:nvSpPr>
        <p:spPr>
          <a:xfrm>
            <a:off x="6662395" y="4739690"/>
            <a:ext cx="2536848" cy="369332"/>
          </a:xfrm>
          <a:prstGeom prst="rect">
            <a:avLst/>
          </a:prstGeom>
        </p:spPr>
        <p:txBody>
          <a:bodyPr wrap="none">
            <a:spAutoFit/>
          </a:bodyPr>
          <a:lstStyle/>
          <a:p>
            <a:r>
              <a:rPr lang="en-GB" sz="1600" b="1" dirty="0">
                <a:solidFill>
                  <a:srgbClr val="C00000"/>
                </a:solidFill>
              </a:rPr>
              <a:t>NTS-5000 </a:t>
            </a:r>
            <a:r>
              <a:rPr lang="en-GB" sz="1600" dirty="0">
                <a:solidFill>
                  <a:srgbClr val="C00000"/>
                </a:solidFill>
              </a:rPr>
              <a:t>Rubidium (2U)</a:t>
            </a:r>
            <a:r>
              <a:rPr lang="en-GB" dirty="0">
                <a:solidFill>
                  <a:srgbClr val="C00000"/>
                </a:solidFill>
              </a:rPr>
              <a:t> </a:t>
            </a:r>
            <a:r>
              <a:rPr lang="en-GB" sz="1000" dirty="0">
                <a:solidFill>
                  <a:schemeClr val="bg1">
                    <a:lumMod val="50000"/>
                  </a:schemeClr>
                </a:solidFill>
              </a:rPr>
              <a:t>(</a:t>
            </a:r>
            <a:r>
              <a:rPr lang="en-GB" sz="1000" dirty="0">
                <a:solidFill>
                  <a:schemeClr val="bg1">
                    <a:lumMod val="50000"/>
                  </a:schemeClr>
                </a:solidFill>
                <a:hlinkClick r:id="rId9"/>
              </a:rPr>
              <a:t>link</a:t>
            </a:r>
            <a:r>
              <a:rPr lang="en-GB" sz="1000" dirty="0">
                <a:solidFill>
                  <a:schemeClr val="bg1">
                    <a:lumMod val="50000"/>
                  </a:schemeClr>
                </a:solidFill>
              </a:rPr>
              <a:t>)</a:t>
            </a:r>
          </a:p>
        </p:txBody>
      </p:sp>
      <p:pic>
        <p:nvPicPr>
          <p:cNvPr id="9" name="Picture 8" descr="A picture containing indoor, toilet, wall, white&#10;&#10;Description automatically generated">
            <a:hlinkClick r:id="rId11"/>
            <a:extLst>
              <a:ext uri="{FF2B5EF4-FFF2-40B4-BE49-F238E27FC236}">
                <a16:creationId xmlns:a16="http://schemas.microsoft.com/office/drawing/2014/main" id="{F4C4EDB2-F1A0-FD43-94B9-3AEE4459799E}"/>
              </a:ext>
            </a:extLst>
          </p:cNvPr>
          <p:cNvPicPr>
            <a:picLocks noChangeAspect="1"/>
          </p:cNvPicPr>
          <p:nvPr/>
        </p:nvPicPr>
        <p:blipFill>
          <a:blip r:embed="rId12"/>
          <a:stretch>
            <a:fillRect/>
          </a:stretch>
        </p:blipFill>
        <p:spPr>
          <a:xfrm>
            <a:off x="11346717" y="5852840"/>
            <a:ext cx="387788" cy="735621"/>
          </a:xfrm>
          <a:prstGeom prst="rect">
            <a:avLst/>
          </a:prstGeom>
        </p:spPr>
      </p:pic>
      <p:sp>
        <p:nvSpPr>
          <p:cNvPr id="7" name="Rectangle 6">
            <a:extLst>
              <a:ext uri="{FF2B5EF4-FFF2-40B4-BE49-F238E27FC236}">
                <a16:creationId xmlns:a16="http://schemas.microsoft.com/office/drawing/2014/main" id="{F8377F99-A221-8A42-8D18-C263EC673691}"/>
              </a:ext>
            </a:extLst>
          </p:cNvPr>
          <p:cNvSpPr/>
          <p:nvPr/>
        </p:nvSpPr>
        <p:spPr>
          <a:xfrm>
            <a:off x="10619619" y="6616705"/>
            <a:ext cx="508473" cy="246221"/>
          </a:xfrm>
          <a:prstGeom prst="rect">
            <a:avLst/>
          </a:prstGeom>
        </p:spPr>
        <p:txBody>
          <a:bodyPr wrap="none">
            <a:spAutoFit/>
          </a:bodyPr>
          <a:lstStyle/>
          <a:p>
            <a:r>
              <a:rPr lang="en-GB" sz="1000" dirty="0">
                <a:solidFill>
                  <a:schemeClr val="bg1">
                    <a:lumMod val="50000"/>
                  </a:schemeClr>
                </a:solidFill>
              </a:rPr>
              <a:t>(</a:t>
            </a:r>
            <a:r>
              <a:rPr lang="en-GB" sz="1000" dirty="0">
                <a:solidFill>
                  <a:schemeClr val="bg1">
                    <a:lumMod val="50000"/>
                  </a:schemeClr>
                </a:solidFill>
                <a:hlinkClick r:id="rId4"/>
              </a:rPr>
              <a:t>link</a:t>
            </a:r>
            <a:r>
              <a:rPr lang="en-GB" sz="1000" dirty="0">
                <a:solidFill>
                  <a:schemeClr val="bg1">
                    <a:lumMod val="50000"/>
                  </a:schemeClr>
                </a:solidFill>
              </a:rPr>
              <a:t>1)</a:t>
            </a:r>
            <a:endParaRPr lang="en-GB" sz="1000" dirty="0"/>
          </a:p>
        </p:txBody>
      </p:sp>
      <p:sp>
        <p:nvSpPr>
          <p:cNvPr id="32" name="Rectangle 31">
            <a:extLst>
              <a:ext uri="{FF2B5EF4-FFF2-40B4-BE49-F238E27FC236}">
                <a16:creationId xmlns:a16="http://schemas.microsoft.com/office/drawing/2014/main" id="{54588588-7C84-9B4B-B779-2A531FFBEDBA}"/>
              </a:ext>
            </a:extLst>
          </p:cNvPr>
          <p:cNvSpPr/>
          <p:nvPr/>
        </p:nvSpPr>
        <p:spPr>
          <a:xfrm>
            <a:off x="11344777" y="6607476"/>
            <a:ext cx="508473" cy="246221"/>
          </a:xfrm>
          <a:prstGeom prst="rect">
            <a:avLst/>
          </a:prstGeom>
        </p:spPr>
        <p:txBody>
          <a:bodyPr wrap="none">
            <a:spAutoFit/>
          </a:bodyPr>
          <a:lstStyle/>
          <a:p>
            <a:r>
              <a:rPr lang="en-GB" sz="1000" dirty="0">
                <a:solidFill>
                  <a:schemeClr val="bg1">
                    <a:lumMod val="50000"/>
                  </a:schemeClr>
                </a:solidFill>
              </a:rPr>
              <a:t>(</a:t>
            </a:r>
            <a:r>
              <a:rPr lang="en-GB" sz="1000" dirty="0">
                <a:solidFill>
                  <a:schemeClr val="bg1">
                    <a:lumMod val="50000"/>
                  </a:schemeClr>
                </a:solidFill>
                <a:hlinkClick r:id="rId11"/>
              </a:rPr>
              <a:t>link</a:t>
            </a:r>
            <a:r>
              <a:rPr lang="en-GB" sz="1000" dirty="0">
                <a:solidFill>
                  <a:schemeClr val="bg1">
                    <a:lumMod val="50000"/>
                  </a:schemeClr>
                </a:solidFill>
              </a:rPr>
              <a:t>2)</a:t>
            </a:r>
            <a:endParaRPr lang="en-GB" sz="1000" dirty="0"/>
          </a:p>
        </p:txBody>
      </p:sp>
    </p:spTree>
    <p:extLst>
      <p:ext uri="{BB962C8B-B14F-4D97-AF65-F5344CB8AC3E}">
        <p14:creationId xmlns:p14="http://schemas.microsoft.com/office/powerpoint/2010/main" val="3933380529"/>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leorigin">
      <a:majorFont>
        <a:latin typeface="Calibri Light"/>
        <a:ea typeface=""/>
        <a:cs typeface=""/>
      </a:majorFont>
      <a:minorFont>
        <a:latin typeface="Calibri Light"/>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lproma-2017-template.pptx" id="{5E99BCA6-94A5-4E46-9D07-ACA2249622F2}" vid="{0C3F10F0-0C9E-492C-9B88-1EA77F0910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Motyw pakietu Office</Template>
  <TotalTime>47910</TotalTime>
  <Words>3078</Words>
  <Application>Microsoft Macintosh PowerPoint</Application>
  <PresentationFormat>Widescreen</PresentationFormat>
  <Paragraphs>371</Paragraphs>
  <Slides>29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Courier New</vt:lpstr>
      <vt:lpstr>Symbol</vt:lpstr>
      <vt:lpstr>Tahoma</vt:lpstr>
      <vt:lpstr>Wingdings</vt:lpstr>
      <vt:lpstr>Motyw pakietu Office</vt:lpstr>
      <vt:lpstr>Elproma says “Better Safe Than Sorry”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vt:lpstr>
      <vt:lpstr>WELCOME</vt:lpstr>
      <vt:lpstr>WELCOME</vt:lpstr>
      <vt:lpstr>WELCOME</vt:lpstr>
      <vt:lpstr>WELCOME</vt:lpstr>
      <vt:lpstr>WELCOME</vt:lpstr>
      <vt:lpstr>WELCOME</vt:lpstr>
      <vt:lpstr>WELCOME</vt:lpstr>
      <vt:lpstr>WELCOME</vt:lpstr>
      <vt:lpstr>WELCOME</vt:lpstr>
      <vt:lpstr>WELCOME</vt:lpstr>
      <vt:lpstr>WELCOME</vt:lpstr>
      <vt:lpstr>Partial list of organizations which trust ELPROMA technology: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ELPROMA Time Division</dc:title>
  <dc:creator>Agata Widomska</dc:creator>
  <cp:lastModifiedBy>Tomasz Widomski</cp:lastModifiedBy>
  <cp:revision>652</cp:revision>
  <cp:lastPrinted>2018-06-17T16:26:02Z</cp:lastPrinted>
  <dcterms:created xsi:type="dcterms:W3CDTF">2018-02-01T11:20:58Z</dcterms:created>
  <dcterms:modified xsi:type="dcterms:W3CDTF">2021-08-01T20:55:07Z</dcterms:modified>
</cp:coreProperties>
</file>